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64" r:id="rId2"/>
    <p:sldId id="265" r:id="rId3"/>
    <p:sldId id="258" r:id="rId4"/>
  </p:sldIdLst>
  <p:sldSz cx="9144000" cy="6858000" type="screen4x3"/>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6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099D5D36-2F1F-4396-92B6-67DCC11CAD40}" type="datetimeFigureOut">
              <a:rPr lang="en-GB" smtClean="0"/>
              <a:t>19/09/2013</a:t>
            </a:fld>
            <a:endParaRPr lang="en-GB"/>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21186"/>
            <a:ext cx="5444490" cy="4472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9659F979-44A9-49AC-A2D6-333E9C295F22}" type="slidenum">
              <a:rPr lang="en-GB" smtClean="0"/>
              <a:t>‹#›</a:t>
            </a:fld>
            <a:endParaRPr lang="en-GB"/>
          </a:p>
        </p:txBody>
      </p:sp>
    </p:spTree>
    <p:extLst>
      <p:ext uri="{BB962C8B-B14F-4D97-AF65-F5344CB8AC3E}">
        <p14:creationId xmlns:p14="http://schemas.microsoft.com/office/powerpoint/2010/main" val="689357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659F979-44A9-49AC-A2D6-333E9C295F22}" type="slidenum">
              <a:rPr lang="en-GB" smtClean="0"/>
              <a:t>1</a:t>
            </a:fld>
            <a:endParaRPr lang="en-GB"/>
          </a:p>
        </p:txBody>
      </p:sp>
    </p:spTree>
    <p:extLst>
      <p:ext uri="{BB962C8B-B14F-4D97-AF65-F5344CB8AC3E}">
        <p14:creationId xmlns:p14="http://schemas.microsoft.com/office/powerpoint/2010/main" val="2970004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A298D4A-FA88-4F2D-8B50-1D53FEF8479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262994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E0C42C-114B-4D71-9DBA-00825BF60E0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995759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91A01A-2AE0-4CFD-9F6E-743BABB86E7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430665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494E13-95E7-4E50-8520-CCA79E70A07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101005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04211EE-97B3-464C-BEE6-E0C45567240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884725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81451D4-203C-4029-A5B2-9DCD4740A169}"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16279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018102E-ECC2-4B4E-A3CF-60B31D0847D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741792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ADF211-5B33-4E09-8755-05D77A394A1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43418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97BDB9-BCC3-4C34-AC43-BDCC00A149EE}"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68734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81EE53-E310-4F69-85E6-D76ABA8BC52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54663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B222E12-612A-4BF6-B248-4FF5C697C8F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640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87CA0677-4324-4546-A0E8-279041E6B0F0}" type="slidenum">
              <a:rPr lang="en-GB">
                <a:solidFill>
                  <a:srgbClr val="000000"/>
                </a:solidFill>
              </a:rPr>
              <a:pPr fontAlgn="base">
                <a:spcBef>
                  <a:spcPct val="0"/>
                </a:spcBef>
                <a:spcAft>
                  <a:spcPct val="0"/>
                </a:spcAft>
                <a:defRPr/>
              </a:pPr>
              <a:t>‹#›</a:t>
            </a:fld>
            <a:endParaRPr lang="en-GB">
              <a:solidFill>
                <a:srgbClr val="000000"/>
              </a:solidFill>
            </a:endParaRPr>
          </a:p>
        </p:txBody>
      </p:sp>
    </p:spTree>
    <p:extLst>
      <p:ext uri="{BB962C8B-B14F-4D97-AF65-F5344CB8AC3E}">
        <p14:creationId xmlns:p14="http://schemas.microsoft.com/office/powerpoint/2010/main" val="1155232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38" descr="http://www.couponclipinista.com/wp-content/uploads/2012/08/POSTIT.jpeg"/>
          <p:cNvPicPr>
            <a:picLocks noChangeAspect="1" noChangeArrowheads="1"/>
          </p:cNvPicPr>
          <p:nvPr/>
        </p:nvPicPr>
        <p:blipFill rotWithShape="1">
          <a:blip r:embed="rId3">
            <a:extLst>
              <a:ext uri="{28A0092B-C50C-407E-A947-70E740481C1C}">
                <a14:useLocalDpi xmlns:a14="http://schemas.microsoft.com/office/drawing/2010/main" val="0"/>
              </a:ext>
            </a:extLst>
          </a:blip>
          <a:srcRect l="15038" t="9027" r="16467" b="11594"/>
          <a:stretch/>
        </p:blipFill>
        <p:spPr bwMode="auto">
          <a:xfrm>
            <a:off x="6973784" y="4877883"/>
            <a:ext cx="1802254" cy="1821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38" descr="http://www.couponclipinista.com/wp-content/uploads/2012/08/POSTIT.jpeg"/>
          <p:cNvPicPr>
            <a:picLocks noChangeAspect="1" noChangeArrowheads="1"/>
          </p:cNvPicPr>
          <p:nvPr/>
        </p:nvPicPr>
        <p:blipFill rotWithShape="1">
          <a:blip r:embed="rId3">
            <a:extLst>
              <a:ext uri="{28A0092B-C50C-407E-A947-70E740481C1C}">
                <a14:useLocalDpi xmlns:a14="http://schemas.microsoft.com/office/drawing/2010/main" val="0"/>
              </a:ext>
            </a:extLst>
          </a:blip>
          <a:srcRect l="15038" t="9027" r="16467" b="11594"/>
          <a:stretch/>
        </p:blipFill>
        <p:spPr bwMode="auto">
          <a:xfrm>
            <a:off x="6961931" y="1071413"/>
            <a:ext cx="2082620" cy="2104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3228454"/>
            <a:ext cx="1795842" cy="1526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2"/>
          <p:cNvSpPr txBox="1">
            <a:spLocks noChangeArrowheads="1"/>
          </p:cNvSpPr>
          <p:nvPr/>
        </p:nvSpPr>
        <p:spPr bwMode="auto">
          <a:xfrm>
            <a:off x="2047875" y="84138"/>
            <a:ext cx="5575300" cy="55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en-GB" sz="3200" kern="0" dirty="0" smtClean="0">
                <a:solidFill>
                  <a:srgbClr val="000000"/>
                </a:solidFill>
                <a:latin typeface="Impact" pitchFamily="34" charset="0"/>
              </a:rPr>
              <a:t>The 5 Minute Ofsted Plan</a:t>
            </a:r>
            <a:endParaRPr lang="en-GB" sz="1400" kern="0" dirty="0" smtClean="0">
              <a:solidFill>
                <a:srgbClr val="000000"/>
              </a:solidFill>
              <a:latin typeface="Impact" pitchFamily="34" charset="0"/>
            </a:endParaRPr>
          </a:p>
        </p:txBody>
      </p:sp>
      <p:pic>
        <p:nvPicPr>
          <p:cNvPr id="4"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6386513"/>
            <a:ext cx="3365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6"/>
          <p:cNvSpPr txBox="1">
            <a:spLocks noChangeArrowheads="1"/>
          </p:cNvSpPr>
          <p:nvPr/>
        </p:nvSpPr>
        <p:spPr bwMode="auto">
          <a:xfrm>
            <a:off x="4908550" y="6591235"/>
            <a:ext cx="367347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GB" sz="800" dirty="0">
                <a:solidFill>
                  <a:srgbClr val="000000"/>
                </a:solidFill>
              </a:rPr>
              <a:t>Stephen Tierney </a:t>
            </a:r>
            <a:r>
              <a:rPr lang="en-GB" sz="800" dirty="0" smtClean="0">
                <a:solidFill>
                  <a:srgbClr val="000000"/>
                </a:solidFill>
              </a:rPr>
              <a:t>(2013) </a:t>
            </a:r>
            <a:r>
              <a:rPr lang="en-GB" sz="800" dirty="0">
                <a:solidFill>
                  <a:srgbClr val="000000"/>
                </a:solidFill>
              </a:rPr>
              <a:t>@</a:t>
            </a:r>
            <a:r>
              <a:rPr lang="en-GB" sz="800" dirty="0" err="1" smtClean="0">
                <a:solidFill>
                  <a:srgbClr val="000000"/>
                </a:solidFill>
              </a:rPr>
              <a:t>LeadingLearner</a:t>
            </a:r>
            <a:r>
              <a:rPr lang="en-GB" sz="800" dirty="0" smtClean="0">
                <a:solidFill>
                  <a:srgbClr val="000000"/>
                </a:solidFill>
              </a:rPr>
              <a:t> &amp; Ross McGill @</a:t>
            </a:r>
            <a:r>
              <a:rPr lang="en-GB" sz="800" dirty="0" err="1" smtClean="0">
                <a:solidFill>
                  <a:srgbClr val="000000"/>
                </a:solidFill>
              </a:rPr>
              <a:t>TeacherToolkit</a:t>
            </a:r>
            <a:r>
              <a:rPr lang="en-GB" sz="800" dirty="0" smtClean="0">
                <a:solidFill>
                  <a:srgbClr val="000000"/>
                </a:solidFill>
              </a:rPr>
              <a:t> </a:t>
            </a:r>
            <a:endParaRPr lang="en-GB" sz="800" dirty="0">
              <a:solidFill>
                <a:srgbClr val="000000"/>
              </a:solidFill>
            </a:endParaRPr>
          </a:p>
        </p:txBody>
      </p:sp>
      <p:pic>
        <p:nvPicPr>
          <p:cNvPr id="6" name="Picture 5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96800" y="6435725"/>
            <a:ext cx="403225"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7">
            <a:extLst>
              <a:ext uri="{28A0092B-C50C-407E-A947-70E740481C1C}">
                <a14:useLocalDpi xmlns:a14="http://schemas.microsoft.com/office/drawing/2010/main" val="0"/>
              </a:ext>
            </a:extLst>
          </a:blip>
          <a:srcRect l="5775" r="6128"/>
          <a:stretch>
            <a:fillRect/>
          </a:stretch>
        </p:blipFill>
        <p:spPr bwMode="auto">
          <a:xfrm>
            <a:off x="11654" y="716349"/>
            <a:ext cx="5497816" cy="3047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5"/>
          <p:cNvSpPr txBox="1">
            <a:spLocks noChangeArrowheads="1"/>
          </p:cNvSpPr>
          <p:nvPr/>
        </p:nvSpPr>
        <p:spPr bwMode="auto">
          <a:xfrm>
            <a:off x="2743200" y="577850"/>
            <a:ext cx="43490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GB" sz="1200" i="1" dirty="0">
                <a:solidFill>
                  <a:srgbClr val="000000"/>
                </a:solidFill>
                <a:latin typeface="Calibri" pitchFamily="34" charset="0"/>
              </a:rPr>
              <a:t>….print and scribble your way to </a:t>
            </a:r>
            <a:r>
              <a:rPr lang="en-GB" sz="1200" i="1" dirty="0" smtClean="0">
                <a:solidFill>
                  <a:srgbClr val="000000"/>
                </a:solidFill>
                <a:latin typeface="Calibri" pitchFamily="34" charset="0"/>
              </a:rPr>
              <a:t>a well planned Ofsted Inspection</a:t>
            </a:r>
            <a:r>
              <a:rPr lang="en-GB" sz="1200" dirty="0" smtClean="0">
                <a:solidFill>
                  <a:srgbClr val="000000"/>
                </a:solidFill>
                <a:latin typeface="Calibri" pitchFamily="34" charset="0"/>
              </a:rPr>
              <a:t>!</a:t>
            </a:r>
            <a:endParaRPr lang="en-GB" sz="1200" dirty="0">
              <a:solidFill>
                <a:srgbClr val="000000"/>
              </a:solidFill>
              <a:latin typeface="Calibri" pitchFamily="34" charset="0"/>
            </a:endParaRPr>
          </a:p>
        </p:txBody>
      </p:sp>
      <p:sp>
        <p:nvSpPr>
          <p:cNvPr id="8" name="TextBox 7"/>
          <p:cNvSpPr txBox="1"/>
          <p:nvPr/>
        </p:nvSpPr>
        <p:spPr>
          <a:xfrm>
            <a:off x="395536" y="1052736"/>
            <a:ext cx="2232248" cy="276999"/>
          </a:xfrm>
          <a:prstGeom prst="rect">
            <a:avLst/>
          </a:prstGeom>
          <a:noFill/>
        </p:spPr>
        <p:txBody>
          <a:bodyPr wrap="square" rtlCol="0">
            <a:spAutoFit/>
          </a:bodyPr>
          <a:lstStyle/>
          <a:p>
            <a:pPr algn="ctr"/>
            <a:r>
              <a:rPr lang="en-GB" sz="1200" b="1" dirty="0" smtClean="0"/>
              <a:t>SEF Planner</a:t>
            </a:r>
            <a:endParaRPr lang="en-GB" sz="1200" b="1" dirty="0"/>
          </a:p>
        </p:txBody>
      </p:sp>
      <p:sp>
        <p:nvSpPr>
          <p:cNvPr id="9" name="TextBox 8"/>
          <p:cNvSpPr txBox="1"/>
          <p:nvPr/>
        </p:nvSpPr>
        <p:spPr>
          <a:xfrm>
            <a:off x="395536" y="1329735"/>
            <a:ext cx="4522204" cy="1938992"/>
          </a:xfrm>
          <a:prstGeom prst="rect">
            <a:avLst/>
          </a:prstGeom>
          <a:noFill/>
        </p:spPr>
        <p:txBody>
          <a:bodyPr wrap="square" rtlCol="0">
            <a:spAutoFit/>
          </a:bodyPr>
          <a:lstStyle/>
          <a:p>
            <a:r>
              <a:rPr lang="en-GB" sz="1000" dirty="0" smtClean="0"/>
              <a:t>	                      Led by:   	Completion:    	Review:</a:t>
            </a:r>
          </a:p>
          <a:p>
            <a:endParaRPr lang="en-GB" sz="1000" dirty="0"/>
          </a:p>
          <a:p>
            <a:pPr marL="228600" indent="-228600">
              <a:buAutoNum type="arabicPeriod"/>
            </a:pPr>
            <a:r>
              <a:rPr lang="en-GB" sz="1000" dirty="0" smtClean="0"/>
              <a:t>Achievement </a:t>
            </a:r>
          </a:p>
          <a:p>
            <a:pPr marL="228600" indent="-228600">
              <a:buFont typeface="+mj-lt"/>
              <a:buAutoNum type="arabicPeriod"/>
            </a:pPr>
            <a:endParaRPr lang="en-GB" sz="1000" dirty="0" smtClean="0"/>
          </a:p>
          <a:p>
            <a:pPr marL="228600" indent="-228600">
              <a:buFont typeface="+mj-lt"/>
              <a:buAutoNum type="arabicPeriod"/>
            </a:pPr>
            <a:endParaRPr lang="en-GB" sz="1000" dirty="0" smtClean="0"/>
          </a:p>
          <a:p>
            <a:pPr marL="228600" indent="-228600">
              <a:buAutoNum type="arabicPeriod"/>
            </a:pPr>
            <a:r>
              <a:rPr lang="en-GB" sz="1000" dirty="0" smtClean="0"/>
              <a:t>Quality of Teaching</a:t>
            </a:r>
          </a:p>
          <a:p>
            <a:pPr marL="228600" indent="-228600">
              <a:buFont typeface="+mj-lt"/>
              <a:buAutoNum type="arabicPeriod"/>
            </a:pPr>
            <a:endParaRPr lang="en-GB" sz="1000" dirty="0" smtClean="0"/>
          </a:p>
          <a:p>
            <a:pPr marL="228600" indent="-228600">
              <a:buFont typeface="+mj-lt"/>
              <a:buAutoNum type="arabicPeriod"/>
            </a:pPr>
            <a:endParaRPr lang="en-GB" sz="1000" dirty="0" smtClean="0"/>
          </a:p>
          <a:p>
            <a:pPr marL="228600" indent="-228600">
              <a:buAutoNum type="arabicPeriod"/>
            </a:pPr>
            <a:r>
              <a:rPr lang="en-GB" sz="1000" dirty="0" smtClean="0"/>
              <a:t>Behaviour &amp; Safety</a:t>
            </a:r>
          </a:p>
          <a:p>
            <a:pPr marL="228600" indent="-228600">
              <a:buAutoNum type="arabicPeriod"/>
            </a:pPr>
            <a:endParaRPr lang="en-GB" sz="1000" dirty="0"/>
          </a:p>
          <a:p>
            <a:pPr marL="228600" indent="-228600">
              <a:buFont typeface="+mj-lt"/>
              <a:buAutoNum type="arabicPeriod"/>
            </a:pPr>
            <a:endParaRPr lang="en-GB" sz="1000" dirty="0" smtClean="0"/>
          </a:p>
          <a:p>
            <a:pPr marL="228600" indent="-228600">
              <a:buAutoNum type="arabicPeriod"/>
            </a:pPr>
            <a:r>
              <a:rPr lang="en-GB" sz="1000" dirty="0" smtClean="0"/>
              <a:t>Quality of Leadership</a:t>
            </a:r>
            <a:endParaRPr lang="en-GB" sz="1000" dirty="0"/>
          </a:p>
        </p:txBody>
      </p:sp>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87946" y="1283568"/>
            <a:ext cx="1369980" cy="2083001"/>
          </a:xfrm>
          <a:prstGeom prst="rect">
            <a:avLst/>
          </a:prstGeom>
          <a:solidFill>
            <a:schemeClr val="accent1"/>
          </a:solidFill>
        </p:spPr>
      </p:pic>
      <p:sp>
        <p:nvSpPr>
          <p:cNvPr id="12" name="TextBox 11"/>
          <p:cNvSpPr txBox="1"/>
          <p:nvPr/>
        </p:nvSpPr>
        <p:spPr>
          <a:xfrm>
            <a:off x="5509470" y="1052736"/>
            <a:ext cx="1348455" cy="307777"/>
          </a:xfrm>
          <a:prstGeom prst="rect">
            <a:avLst/>
          </a:prstGeom>
          <a:noFill/>
        </p:spPr>
        <p:txBody>
          <a:bodyPr wrap="square" rtlCol="0">
            <a:spAutoFit/>
          </a:bodyPr>
          <a:lstStyle/>
          <a:p>
            <a:pPr algn="ctr"/>
            <a:r>
              <a:rPr lang="en-GB" sz="1400" b="1" dirty="0" smtClean="0"/>
              <a:t>Share With</a:t>
            </a:r>
            <a:endParaRPr lang="en-GB" sz="1400" b="1" dirty="0"/>
          </a:p>
        </p:txBody>
      </p:sp>
      <p:sp>
        <p:nvSpPr>
          <p:cNvPr id="13" name="TextBox 12"/>
          <p:cNvSpPr txBox="1"/>
          <p:nvPr/>
        </p:nvSpPr>
        <p:spPr>
          <a:xfrm>
            <a:off x="5994680" y="1432267"/>
            <a:ext cx="845765" cy="1384995"/>
          </a:xfrm>
          <a:prstGeom prst="rect">
            <a:avLst/>
          </a:prstGeom>
          <a:noFill/>
        </p:spPr>
        <p:txBody>
          <a:bodyPr wrap="square" rtlCol="0">
            <a:spAutoFit/>
          </a:bodyPr>
          <a:lstStyle/>
          <a:p>
            <a:r>
              <a:rPr lang="en-GB" sz="1000" dirty="0" smtClean="0"/>
              <a:t>Governors</a:t>
            </a:r>
          </a:p>
          <a:p>
            <a:r>
              <a:rPr lang="en-GB" sz="2000" dirty="0" smtClean="0"/>
              <a:t> </a:t>
            </a:r>
          </a:p>
          <a:p>
            <a:r>
              <a:rPr lang="en-GB" sz="1000" dirty="0" smtClean="0"/>
              <a:t>Others</a:t>
            </a:r>
            <a:endParaRPr lang="en-GB" sz="1000" dirty="0"/>
          </a:p>
          <a:p>
            <a:r>
              <a:rPr lang="en-GB" sz="2000" dirty="0" smtClean="0"/>
              <a:t> </a:t>
            </a:r>
            <a:endParaRPr lang="en-GB" sz="2000" dirty="0"/>
          </a:p>
          <a:p>
            <a:r>
              <a:rPr lang="en-GB" sz="1000" dirty="0" smtClean="0"/>
              <a:t>Staff</a:t>
            </a:r>
          </a:p>
          <a:p>
            <a:r>
              <a:rPr lang="en-GB" sz="1400" dirty="0" smtClean="0"/>
              <a:t> </a:t>
            </a:r>
            <a:endParaRPr lang="en-GB" sz="1400" dirty="0"/>
          </a:p>
        </p:txBody>
      </p:sp>
      <p:sp>
        <p:nvSpPr>
          <p:cNvPr id="14" name="AutoShape 20"/>
          <p:cNvSpPr>
            <a:spLocks noChangeArrowheads="1"/>
          </p:cNvSpPr>
          <p:nvPr/>
        </p:nvSpPr>
        <p:spPr bwMode="auto">
          <a:xfrm>
            <a:off x="4996145" y="1924709"/>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21" name="AutoShape 20"/>
          <p:cNvSpPr>
            <a:spLocks noChangeArrowheads="1"/>
          </p:cNvSpPr>
          <p:nvPr/>
        </p:nvSpPr>
        <p:spPr bwMode="auto">
          <a:xfrm rot="5847416">
            <a:off x="7757988" y="3008297"/>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24" name="TextBox 23"/>
          <p:cNvSpPr txBox="1"/>
          <p:nvPr/>
        </p:nvSpPr>
        <p:spPr>
          <a:xfrm>
            <a:off x="7236296" y="1432267"/>
            <a:ext cx="1562116" cy="430887"/>
          </a:xfrm>
          <a:prstGeom prst="rect">
            <a:avLst/>
          </a:prstGeom>
          <a:noFill/>
        </p:spPr>
        <p:txBody>
          <a:bodyPr wrap="square" rtlCol="0">
            <a:spAutoFit/>
          </a:bodyPr>
          <a:lstStyle/>
          <a:p>
            <a:r>
              <a:rPr lang="en-GB" sz="1100" b="1" dirty="0" smtClean="0">
                <a:solidFill>
                  <a:srgbClr val="FF0000"/>
                </a:solidFill>
              </a:rPr>
              <a:t>School </a:t>
            </a:r>
            <a:r>
              <a:rPr lang="en-GB" sz="1100" b="1" dirty="0" smtClean="0">
                <a:solidFill>
                  <a:srgbClr val="FF0000"/>
                </a:solidFill>
              </a:rPr>
              <a:t>Information Regulations</a:t>
            </a:r>
            <a:endParaRPr lang="en-GB" sz="1100" b="1" dirty="0">
              <a:solidFill>
                <a:srgbClr val="FF0000"/>
              </a:solidFill>
            </a:endParaRPr>
          </a:p>
        </p:txBody>
      </p:sp>
      <p:sp>
        <p:nvSpPr>
          <p:cNvPr id="25" name="TextBox 24"/>
          <p:cNvSpPr txBox="1"/>
          <p:nvPr/>
        </p:nvSpPr>
        <p:spPr>
          <a:xfrm>
            <a:off x="7222183" y="2673032"/>
            <a:ext cx="1562116" cy="246221"/>
          </a:xfrm>
          <a:prstGeom prst="rect">
            <a:avLst/>
          </a:prstGeom>
          <a:noFill/>
        </p:spPr>
        <p:txBody>
          <a:bodyPr wrap="square" rtlCol="0">
            <a:spAutoFit/>
          </a:bodyPr>
          <a:lstStyle/>
          <a:p>
            <a:r>
              <a:rPr lang="en-GB" sz="1000" dirty="0" smtClean="0"/>
              <a:t>Led By:</a:t>
            </a:r>
            <a:endParaRPr lang="en-GB" sz="1000" dirty="0"/>
          </a:p>
        </p:txBody>
      </p:sp>
      <p:sp>
        <p:nvSpPr>
          <p:cNvPr id="22" name="AutoShape 20"/>
          <p:cNvSpPr>
            <a:spLocks noChangeArrowheads="1"/>
          </p:cNvSpPr>
          <p:nvPr/>
        </p:nvSpPr>
        <p:spPr bwMode="auto">
          <a:xfrm>
            <a:off x="6832911" y="1956114"/>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pic>
        <p:nvPicPr>
          <p:cNvPr id="26" name="Picture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52169" y="3286602"/>
            <a:ext cx="535289" cy="531813"/>
          </a:xfrm>
          <a:prstGeom prst="rect">
            <a:avLst/>
          </a:prstGeom>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24232" y="4534105"/>
            <a:ext cx="15605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00961" y="3502457"/>
            <a:ext cx="1986892" cy="2787022"/>
          </a:xfrm>
          <a:prstGeom prst="rect">
            <a:avLst/>
          </a:prstGeom>
        </p:spPr>
      </p:pic>
      <p:pic>
        <p:nvPicPr>
          <p:cNvPr id="27" name="Picture 26"/>
          <p:cNvPicPr>
            <a:picLocks noChangeAspect="1"/>
          </p:cNvPicPr>
          <p:nvPr/>
        </p:nvPicPr>
        <p:blipFill rotWithShape="1">
          <a:blip r:embed="rId12" cstate="print">
            <a:extLst>
              <a:ext uri="{28A0092B-C50C-407E-A947-70E740481C1C}">
                <a14:useLocalDpi xmlns:a14="http://schemas.microsoft.com/office/drawing/2010/main" val="0"/>
              </a:ext>
            </a:extLst>
          </a:blip>
          <a:srcRect t="1" r="8309" b="-21235"/>
          <a:stretch/>
        </p:blipFill>
        <p:spPr>
          <a:xfrm>
            <a:off x="6106675" y="4234513"/>
            <a:ext cx="677140" cy="447660"/>
          </a:xfrm>
          <a:prstGeom prst="rect">
            <a:avLst/>
          </a:prstGeom>
        </p:spPr>
      </p:pic>
      <p:sp>
        <p:nvSpPr>
          <p:cNvPr id="30" name="TextBox 29"/>
          <p:cNvSpPr txBox="1"/>
          <p:nvPr/>
        </p:nvSpPr>
        <p:spPr>
          <a:xfrm>
            <a:off x="5500551" y="4242369"/>
            <a:ext cx="1212248" cy="1785104"/>
          </a:xfrm>
          <a:prstGeom prst="rect">
            <a:avLst/>
          </a:prstGeom>
          <a:noFill/>
        </p:spPr>
        <p:txBody>
          <a:bodyPr wrap="square" rtlCol="0">
            <a:spAutoFit/>
          </a:bodyPr>
          <a:lstStyle/>
          <a:p>
            <a:r>
              <a:rPr lang="en-GB" sz="800" b="1" dirty="0" smtClean="0"/>
              <a:t>Case Studies</a:t>
            </a:r>
          </a:p>
          <a:p>
            <a:r>
              <a:rPr lang="en-GB" sz="600" dirty="0" smtClean="0"/>
              <a:t> </a:t>
            </a:r>
          </a:p>
          <a:p>
            <a:r>
              <a:rPr lang="en-GB" sz="800" dirty="0" smtClean="0"/>
              <a:t>Students/pupils:</a:t>
            </a:r>
          </a:p>
          <a:p>
            <a:endParaRPr lang="en-GB" sz="800" dirty="0"/>
          </a:p>
          <a:p>
            <a:endParaRPr lang="en-GB" sz="800" dirty="0" smtClean="0"/>
          </a:p>
          <a:p>
            <a:endParaRPr lang="en-GB" sz="800" dirty="0"/>
          </a:p>
          <a:p>
            <a:endParaRPr lang="en-GB" sz="800" dirty="0" smtClean="0"/>
          </a:p>
          <a:p>
            <a:endParaRPr lang="en-GB" sz="800" dirty="0"/>
          </a:p>
          <a:p>
            <a:endParaRPr lang="en-GB" sz="800" dirty="0" smtClean="0"/>
          </a:p>
          <a:p>
            <a:endParaRPr lang="en-GB" sz="800" dirty="0"/>
          </a:p>
          <a:p>
            <a:endParaRPr lang="en-GB" sz="800" dirty="0" smtClean="0"/>
          </a:p>
          <a:p>
            <a:endParaRPr lang="en-GB" sz="800" dirty="0"/>
          </a:p>
          <a:p>
            <a:r>
              <a:rPr lang="en-GB" sz="800" dirty="0" smtClean="0"/>
              <a:t>Led By:</a:t>
            </a:r>
          </a:p>
          <a:p>
            <a:r>
              <a:rPr lang="en-GB" sz="800" dirty="0" smtClean="0"/>
              <a:t>Completion:</a:t>
            </a:r>
            <a:endParaRPr lang="en-GB" sz="800" dirty="0"/>
          </a:p>
        </p:txBody>
      </p:sp>
      <p:sp>
        <p:nvSpPr>
          <p:cNvPr id="33" name="AutoShape 20"/>
          <p:cNvSpPr>
            <a:spLocks noChangeArrowheads="1"/>
          </p:cNvSpPr>
          <p:nvPr/>
        </p:nvSpPr>
        <p:spPr bwMode="auto">
          <a:xfrm rot="5847416">
            <a:off x="7757986" y="4798031"/>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20" name="AutoShape 20"/>
          <p:cNvSpPr>
            <a:spLocks noChangeArrowheads="1"/>
          </p:cNvSpPr>
          <p:nvPr/>
        </p:nvSpPr>
        <p:spPr bwMode="auto">
          <a:xfrm rot="12011833">
            <a:off x="6763593" y="4954389"/>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31" name="TextBox 30"/>
          <p:cNvSpPr txBox="1"/>
          <p:nvPr/>
        </p:nvSpPr>
        <p:spPr>
          <a:xfrm>
            <a:off x="7092280" y="5244424"/>
            <a:ext cx="1683757" cy="1131079"/>
          </a:xfrm>
          <a:prstGeom prst="rect">
            <a:avLst/>
          </a:prstGeom>
          <a:noFill/>
        </p:spPr>
        <p:txBody>
          <a:bodyPr wrap="square" rtlCol="0">
            <a:spAutoFit/>
          </a:bodyPr>
          <a:lstStyle/>
          <a:p>
            <a:pPr>
              <a:lnSpc>
                <a:spcPct val="150000"/>
              </a:lnSpc>
              <a:spcBef>
                <a:spcPts val="300"/>
              </a:spcBef>
            </a:pPr>
            <a:r>
              <a:rPr lang="en-GB" sz="1000" b="1" dirty="0" smtClean="0"/>
              <a:t>Single Central Record</a:t>
            </a:r>
          </a:p>
          <a:p>
            <a:pPr>
              <a:lnSpc>
                <a:spcPct val="150000"/>
              </a:lnSpc>
              <a:spcBef>
                <a:spcPts val="300"/>
              </a:spcBef>
            </a:pPr>
            <a:r>
              <a:rPr lang="en-GB" sz="1000" dirty="0" smtClean="0"/>
              <a:t>Check Led by:</a:t>
            </a:r>
          </a:p>
          <a:p>
            <a:pPr>
              <a:lnSpc>
                <a:spcPct val="150000"/>
              </a:lnSpc>
              <a:spcBef>
                <a:spcPts val="300"/>
              </a:spcBef>
            </a:pPr>
            <a:r>
              <a:rPr lang="en-GB" sz="1000" dirty="0" smtClean="0"/>
              <a:t> Completion:</a:t>
            </a:r>
          </a:p>
          <a:p>
            <a:pPr>
              <a:lnSpc>
                <a:spcPct val="150000"/>
              </a:lnSpc>
              <a:spcBef>
                <a:spcPts val="300"/>
              </a:spcBef>
            </a:pPr>
            <a:r>
              <a:rPr lang="en-GB" sz="1000" dirty="0" smtClean="0"/>
              <a:t>  Review Date:</a:t>
            </a:r>
            <a:endParaRPr lang="en-GB" sz="1000" dirty="0"/>
          </a:p>
        </p:txBody>
      </p:sp>
      <p:pic>
        <p:nvPicPr>
          <p:cNvPr id="35" name="Picture 3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8977" y="3524005"/>
            <a:ext cx="2263451" cy="3174952"/>
          </a:xfrm>
          <a:prstGeom prst="rect">
            <a:avLst/>
          </a:prstGeom>
        </p:spPr>
      </p:pic>
      <p:pic>
        <p:nvPicPr>
          <p:cNvPr id="32" name="Picture 31"/>
          <p:cNvPicPr>
            <a:picLocks noChangeAspect="1"/>
          </p:cNvPicPr>
          <p:nvPr/>
        </p:nvPicPr>
        <p:blipFill rotWithShape="1">
          <a:blip r:embed="rId14" cstate="print">
            <a:extLst>
              <a:ext uri="{28A0092B-C50C-407E-A947-70E740481C1C}">
                <a14:useLocalDpi xmlns:a14="http://schemas.microsoft.com/office/drawing/2010/main" val="0"/>
              </a:ext>
            </a:extLst>
          </a:blip>
          <a:srcRect l="5566" t="2788" r="7356" b="65303"/>
          <a:stretch/>
        </p:blipFill>
        <p:spPr>
          <a:xfrm>
            <a:off x="2382428" y="3740567"/>
            <a:ext cx="2644793" cy="1370914"/>
          </a:xfrm>
          <a:prstGeom prst="rect">
            <a:avLst/>
          </a:prstGeom>
        </p:spPr>
      </p:pic>
      <p:sp>
        <p:nvSpPr>
          <p:cNvPr id="16" name="AutoShape 20"/>
          <p:cNvSpPr>
            <a:spLocks noChangeArrowheads="1"/>
          </p:cNvSpPr>
          <p:nvPr/>
        </p:nvSpPr>
        <p:spPr bwMode="auto">
          <a:xfrm rot="11748801">
            <a:off x="4870002" y="4415385"/>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39" name="Rectangle 13"/>
          <p:cNvSpPr>
            <a:spLocks noChangeArrowheads="1"/>
          </p:cNvSpPr>
          <p:nvPr/>
        </p:nvSpPr>
        <p:spPr bwMode="auto">
          <a:xfrm>
            <a:off x="2483767" y="5288305"/>
            <a:ext cx="2512377" cy="1087198"/>
          </a:xfrm>
          <a:prstGeom prst="rect">
            <a:avLst/>
          </a:prstGeom>
          <a:solidFill>
            <a:srgbClr val="99FF66"/>
          </a:solidFill>
          <a:ln w="9525">
            <a:solidFill>
              <a:schemeClr val="tx1"/>
            </a:solidFill>
            <a:miter lim="800000"/>
            <a:headEnd/>
            <a:tailEnd/>
          </a:ln>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37" name="AutoShape 20"/>
          <p:cNvSpPr>
            <a:spLocks noChangeArrowheads="1"/>
          </p:cNvSpPr>
          <p:nvPr/>
        </p:nvSpPr>
        <p:spPr bwMode="auto">
          <a:xfrm rot="5400000">
            <a:off x="3587911" y="5003911"/>
            <a:ext cx="233825" cy="334964"/>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34" name="TextBox 33"/>
          <p:cNvSpPr txBox="1"/>
          <p:nvPr/>
        </p:nvSpPr>
        <p:spPr>
          <a:xfrm>
            <a:off x="681358" y="4362350"/>
            <a:ext cx="1333737" cy="1969770"/>
          </a:xfrm>
          <a:prstGeom prst="rect">
            <a:avLst/>
          </a:prstGeom>
          <a:noFill/>
        </p:spPr>
        <p:txBody>
          <a:bodyPr wrap="square" rtlCol="0">
            <a:spAutoFit/>
          </a:bodyPr>
          <a:lstStyle/>
          <a:p>
            <a:pPr algn="ctr"/>
            <a:r>
              <a:rPr lang="en-GB" sz="1000" b="1" dirty="0" smtClean="0"/>
              <a:t>DOCUMENTS</a:t>
            </a:r>
            <a:endParaRPr lang="en-GB" b="1" dirty="0" smtClean="0"/>
          </a:p>
          <a:p>
            <a:endParaRPr lang="en-GB" sz="1000" dirty="0"/>
          </a:p>
          <a:p>
            <a:endParaRPr lang="en-GB" sz="1000" dirty="0" smtClean="0"/>
          </a:p>
          <a:p>
            <a:endParaRPr lang="en-GB" sz="1000" dirty="0"/>
          </a:p>
          <a:p>
            <a:endParaRPr lang="en-GB" sz="1000" dirty="0" smtClean="0"/>
          </a:p>
          <a:p>
            <a:endParaRPr lang="en-GB" sz="1000" dirty="0"/>
          </a:p>
          <a:p>
            <a:endParaRPr lang="en-GB" sz="1000" dirty="0" smtClean="0"/>
          </a:p>
          <a:p>
            <a:endParaRPr lang="en-GB" sz="1000" dirty="0" smtClean="0"/>
          </a:p>
          <a:p>
            <a:endParaRPr lang="en-GB" sz="1000" dirty="0" smtClean="0"/>
          </a:p>
          <a:p>
            <a:endParaRPr lang="en-GB" sz="800" dirty="0" smtClean="0"/>
          </a:p>
          <a:p>
            <a:r>
              <a:rPr lang="en-GB" sz="800" dirty="0" smtClean="0"/>
              <a:t>Led by:	</a:t>
            </a:r>
          </a:p>
          <a:p>
            <a:r>
              <a:rPr lang="en-GB" sz="800" dirty="0" smtClean="0"/>
              <a:t>Completion:</a:t>
            </a:r>
          </a:p>
          <a:p>
            <a:r>
              <a:rPr lang="en-GB" sz="800" dirty="0" smtClean="0"/>
              <a:t>Stored:</a:t>
            </a:r>
          </a:p>
        </p:txBody>
      </p:sp>
      <p:sp>
        <p:nvSpPr>
          <p:cNvPr id="36" name="TextBox 35"/>
          <p:cNvSpPr txBox="1"/>
          <p:nvPr/>
        </p:nvSpPr>
        <p:spPr>
          <a:xfrm>
            <a:off x="2656638" y="5345307"/>
            <a:ext cx="2083637" cy="246221"/>
          </a:xfrm>
          <a:prstGeom prst="rect">
            <a:avLst/>
          </a:prstGeom>
          <a:noFill/>
        </p:spPr>
        <p:txBody>
          <a:bodyPr wrap="square" rtlCol="0">
            <a:spAutoFit/>
          </a:bodyPr>
          <a:lstStyle/>
          <a:p>
            <a:pPr algn="ctr"/>
            <a:r>
              <a:rPr lang="en-GB" sz="1000" b="1" dirty="0" smtClean="0"/>
              <a:t>Practical Arrangements</a:t>
            </a:r>
            <a:endParaRPr lang="en-GB" sz="1000" b="1" dirty="0"/>
          </a:p>
        </p:txBody>
      </p:sp>
      <p:sp>
        <p:nvSpPr>
          <p:cNvPr id="38" name="AutoShape 20"/>
          <p:cNvSpPr>
            <a:spLocks noChangeArrowheads="1"/>
          </p:cNvSpPr>
          <p:nvPr/>
        </p:nvSpPr>
        <p:spPr bwMode="auto">
          <a:xfrm rot="11748801">
            <a:off x="2050919" y="5628169"/>
            <a:ext cx="518738" cy="334963"/>
          </a:xfrm>
          <a:prstGeom prst="rightArrow">
            <a:avLst>
              <a:gd name="adj1" fmla="val 50000"/>
              <a:gd name="adj2" fmla="val 62618"/>
            </a:avLst>
          </a:prstGeom>
          <a:solidFill>
            <a:schemeClr val="tx1"/>
          </a:solidFill>
          <a:ln w="9525">
            <a:solidFill>
              <a:schemeClr val="tx1"/>
            </a:solidFill>
            <a:miter lim="800000"/>
            <a:headEnd/>
            <a:tailEnd/>
          </a:ln>
          <a:effectLst/>
          <a:extLst/>
        </p:spPr>
        <p:txBody>
          <a:bodyPr wrap="none" anchor="ctr"/>
          <a:lstStyle/>
          <a:p>
            <a:pPr fontAlgn="base">
              <a:spcBef>
                <a:spcPct val="0"/>
              </a:spcBef>
              <a:spcAft>
                <a:spcPct val="0"/>
              </a:spcAft>
            </a:pPr>
            <a:endParaRPr lang="en-US">
              <a:solidFill>
                <a:srgbClr val="000000"/>
              </a:solidFill>
            </a:endParaRPr>
          </a:p>
        </p:txBody>
      </p:sp>
      <p:sp>
        <p:nvSpPr>
          <p:cNvPr id="40" name="TextBox 39"/>
          <p:cNvSpPr txBox="1"/>
          <p:nvPr/>
        </p:nvSpPr>
        <p:spPr>
          <a:xfrm>
            <a:off x="2489819" y="6181757"/>
            <a:ext cx="1562116" cy="215444"/>
          </a:xfrm>
          <a:prstGeom prst="rect">
            <a:avLst/>
          </a:prstGeom>
          <a:noFill/>
        </p:spPr>
        <p:txBody>
          <a:bodyPr wrap="square" rtlCol="0">
            <a:spAutoFit/>
          </a:bodyPr>
          <a:lstStyle/>
          <a:p>
            <a:r>
              <a:rPr lang="en-GB" sz="800" dirty="0" smtClean="0"/>
              <a:t>Led By:</a:t>
            </a:r>
            <a:endParaRPr lang="en-GB" sz="800" dirty="0"/>
          </a:p>
        </p:txBody>
      </p:sp>
      <p:sp>
        <p:nvSpPr>
          <p:cNvPr id="41" name="TextBox 40"/>
          <p:cNvSpPr txBox="1"/>
          <p:nvPr/>
        </p:nvSpPr>
        <p:spPr>
          <a:xfrm>
            <a:off x="2483767" y="4919477"/>
            <a:ext cx="1562116" cy="215444"/>
          </a:xfrm>
          <a:prstGeom prst="rect">
            <a:avLst/>
          </a:prstGeom>
          <a:noFill/>
        </p:spPr>
        <p:txBody>
          <a:bodyPr wrap="square" rtlCol="0">
            <a:spAutoFit/>
          </a:bodyPr>
          <a:lstStyle/>
          <a:p>
            <a:r>
              <a:rPr lang="en-GB" sz="800" dirty="0" smtClean="0"/>
              <a:t>Led By:</a:t>
            </a:r>
            <a:endParaRPr lang="en-GB" sz="800" dirty="0"/>
          </a:p>
        </p:txBody>
      </p:sp>
    </p:spTree>
    <p:extLst>
      <p:ext uri="{BB962C8B-B14F-4D97-AF65-F5344CB8AC3E}">
        <p14:creationId xmlns:p14="http://schemas.microsoft.com/office/powerpoint/2010/main" val="3568817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74638"/>
            <a:ext cx="8229600" cy="706090"/>
          </a:xfrm>
        </p:spPr>
        <p:txBody>
          <a:bodyPr/>
          <a:lstStyle/>
          <a:p>
            <a:r>
              <a:rPr lang="en-GB" sz="2800" dirty="0" smtClean="0"/>
              <a:t>Context – (What each area means?)</a:t>
            </a:r>
          </a:p>
        </p:txBody>
      </p:sp>
      <p:sp>
        <p:nvSpPr>
          <p:cNvPr id="3075" name="Content Placeholder 2"/>
          <p:cNvSpPr>
            <a:spLocks noGrp="1"/>
          </p:cNvSpPr>
          <p:nvPr>
            <p:ph idx="1"/>
          </p:nvPr>
        </p:nvSpPr>
        <p:spPr>
          <a:xfrm>
            <a:off x="234950" y="908720"/>
            <a:ext cx="8653463" cy="5622255"/>
          </a:xfrm>
        </p:spPr>
        <p:txBody>
          <a:bodyPr/>
          <a:lstStyle/>
          <a:p>
            <a:pPr marL="0" indent="0">
              <a:buNone/>
            </a:pPr>
            <a:r>
              <a:rPr lang="en-GB" sz="1000" b="1" dirty="0" smtClean="0"/>
              <a:t>Self-Evaluation Form Planner</a:t>
            </a:r>
          </a:p>
          <a:p>
            <a:pPr marL="0" indent="0">
              <a:buNone/>
            </a:pPr>
            <a:r>
              <a:rPr lang="en-GB" sz="1000" dirty="0" smtClean="0"/>
              <a:t>Putting together the Self-Evaluation Form is a time consuming task and whilst not an absolute requirement it is a brave or foolhardy school that does not keep the document up to date.  </a:t>
            </a:r>
          </a:p>
          <a:p>
            <a:r>
              <a:rPr lang="en-GB" sz="1000" dirty="0" smtClean="0"/>
              <a:t>The Achievement of Students section is possibly best updated after the summer examinations and once the </a:t>
            </a:r>
            <a:r>
              <a:rPr lang="en-GB" sz="1000" dirty="0" err="1" smtClean="0"/>
              <a:t>unvalidated</a:t>
            </a:r>
            <a:r>
              <a:rPr lang="en-GB" sz="1000" dirty="0" smtClean="0"/>
              <a:t> RAISE document comes into schools in either October (primary) or December (secondary).</a:t>
            </a:r>
          </a:p>
          <a:p>
            <a:r>
              <a:rPr lang="en-GB" sz="1000" dirty="0" smtClean="0"/>
              <a:t>The Quality of Teaching section needs to be kept up to date with data from the latest round of graded lesson observations and revisited when new lesson grading data comes in. </a:t>
            </a:r>
          </a:p>
          <a:p>
            <a:r>
              <a:rPr lang="en-GB" sz="1000" dirty="0" smtClean="0"/>
              <a:t> A full September analysis of the previous academic year’s behaviour &amp; attendance data and how you’ve kept children safe can benefit from a mid-year refresh, to judge the impact of any new initiatives.  </a:t>
            </a:r>
          </a:p>
          <a:p>
            <a:r>
              <a:rPr lang="en-GB" sz="1000" dirty="0" smtClean="0"/>
              <a:t>The Quality of Leadership section partially flows out of the previous three sections and so timetable that accordingly.</a:t>
            </a:r>
          </a:p>
          <a:p>
            <a:pPr marL="0" indent="0">
              <a:buNone/>
            </a:pPr>
            <a:r>
              <a:rPr lang="en-GB" sz="1000" dirty="0" smtClean="0"/>
              <a:t>Remember when writing your self-evaluation form: PIE – Point, Impact, Evidence.  The Ofsted Team are interested in the impact you have made not long descriptive or narrative passages on what you have done.  This helps keep the self-evaluation form short and focussed.</a:t>
            </a:r>
          </a:p>
          <a:p>
            <a:pPr marL="0" indent="0">
              <a:buNone/>
            </a:pPr>
            <a:endParaRPr lang="en-GB" sz="1000" dirty="0" smtClean="0"/>
          </a:p>
          <a:p>
            <a:pPr marL="0" indent="0">
              <a:buNone/>
            </a:pPr>
            <a:r>
              <a:rPr lang="en-GB" sz="1000" b="1" dirty="0" smtClean="0"/>
              <a:t>Share With</a:t>
            </a:r>
          </a:p>
          <a:p>
            <a:pPr marL="0" indent="0">
              <a:buNone/>
            </a:pPr>
            <a:r>
              <a:rPr lang="en-GB" sz="1000" dirty="0" smtClean="0"/>
              <a:t>Once you have the self-evaluation form completed consider key groups of stakeholders who will need to access, know and scrutinise the document.  Keeping the governors or directors informed and enabling them to hold the school accountable for standards is critical.  This can be built into the </a:t>
            </a:r>
            <a:r>
              <a:rPr lang="en-GB" sz="1000" dirty="0" err="1" smtClean="0"/>
              <a:t>Headteacher’s</a:t>
            </a:r>
            <a:r>
              <a:rPr lang="en-GB" sz="1000" dirty="0" smtClean="0"/>
              <a:t> Report submitted to the Governing Bodies or Academy Board.  Thinking about which groups of staff to share the self-evaluation form with – senior leaders, heads of departments, subject leaders, all teachers </a:t>
            </a:r>
            <a:r>
              <a:rPr lang="en-GB" sz="1000" dirty="0" err="1" smtClean="0"/>
              <a:t>etc</a:t>
            </a:r>
            <a:r>
              <a:rPr lang="en-GB" sz="1000" dirty="0" smtClean="0"/>
              <a:t> – needs to be considered and thought through.  What’s the “hymn sheet” everyone will be singing from?  There may be other stakeholders you want to inform.  An experience local authority officer, fellow </a:t>
            </a:r>
            <a:r>
              <a:rPr lang="en-GB" sz="1000" dirty="0" err="1" smtClean="0"/>
              <a:t>headteacher</a:t>
            </a:r>
            <a:r>
              <a:rPr lang="en-GB" sz="1000" dirty="0" smtClean="0"/>
              <a:t>, friendly ex-HMI or inspector all may be able to give you feedback and ask questions to help you finalise and hone your self-evaluation form.</a:t>
            </a:r>
          </a:p>
          <a:p>
            <a:pPr marL="0" indent="0">
              <a:buNone/>
            </a:pPr>
            <a:r>
              <a:rPr lang="en-GB" sz="1000" dirty="0" smtClean="0"/>
              <a:t>School Information Regulations</a:t>
            </a:r>
          </a:p>
          <a:p>
            <a:pPr marL="0" indent="0">
              <a:buNone/>
            </a:pPr>
            <a:r>
              <a:rPr lang="en-GB" sz="1000" dirty="0" smtClean="0"/>
              <a:t>The School Information Regulations were amended and came into force on the 1st September 2012.  Making sure the required information is available on the website is one for the start of the academic year.  The link below takes you to the “Key Information” that needs to be published.  The Ofsted Team may well be looking for this on your website before you even get the call.  </a:t>
            </a:r>
          </a:p>
          <a:p>
            <a:pPr marL="0" indent="0">
              <a:buNone/>
            </a:pPr>
            <a:endParaRPr lang="en-GB" sz="1000" dirty="0" smtClean="0"/>
          </a:p>
          <a:p>
            <a:pPr marL="0" indent="0">
              <a:buNone/>
            </a:pPr>
            <a:r>
              <a:rPr lang="en-GB" sz="1000" b="1" dirty="0" smtClean="0"/>
              <a:t>Parent View</a:t>
            </a:r>
          </a:p>
          <a:p>
            <a:pPr marL="0" indent="0">
              <a:buNone/>
            </a:pPr>
            <a:r>
              <a:rPr lang="en-GB" sz="1000" dirty="0" smtClean="0"/>
              <a:t> Ofsted now gain a lot of their information about parents’ perspective on the school via the Parent View website.  When an inspection is announced a school will be expected to send parents a letter with details of the website that encourages them to complete the questionnaire.  If you are not proactive a few disgruntled and unrepresentative parents may be the only ones to complete the Parent View Questionnaire.  Why not think about managing responses from parents during the year?  It could give you some really useful insights and hopefully supportive data for your self-evaluation form.  For example, we would suggest asking all parents of new Year 7 students to complete it during the first half term.  Avoid the third Monday in January, often called “Blue Monday”, when we are at our collective most depressed.</a:t>
            </a:r>
          </a:p>
          <a:p>
            <a:pPr marL="0" indent="0">
              <a:buNone/>
            </a:pPr>
            <a:endParaRPr lang="en-GB" sz="1000" b="1" dirty="0"/>
          </a:p>
          <a:p>
            <a:endParaRPr lang="en-GB" sz="1000" dirty="0" smtClean="0"/>
          </a:p>
          <a:p>
            <a:endParaRPr lang="en-GB" sz="1000" dirty="0" smtClean="0"/>
          </a:p>
        </p:txBody>
      </p:sp>
    </p:spTree>
    <p:extLst>
      <p:ext uri="{BB962C8B-B14F-4D97-AF65-F5344CB8AC3E}">
        <p14:creationId xmlns:p14="http://schemas.microsoft.com/office/powerpoint/2010/main" val="7075542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74638"/>
            <a:ext cx="8229600" cy="706090"/>
          </a:xfrm>
        </p:spPr>
        <p:txBody>
          <a:bodyPr/>
          <a:lstStyle/>
          <a:p>
            <a:r>
              <a:rPr lang="en-GB" sz="2800" dirty="0" smtClean="0"/>
              <a:t>Context – (What each area means?)</a:t>
            </a:r>
          </a:p>
        </p:txBody>
      </p:sp>
      <p:sp>
        <p:nvSpPr>
          <p:cNvPr id="3075" name="Content Placeholder 2"/>
          <p:cNvSpPr>
            <a:spLocks noGrp="1"/>
          </p:cNvSpPr>
          <p:nvPr>
            <p:ph idx="1"/>
          </p:nvPr>
        </p:nvSpPr>
        <p:spPr>
          <a:xfrm>
            <a:off x="234950" y="908720"/>
            <a:ext cx="8653463" cy="5832648"/>
          </a:xfrm>
        </p:spPr>
        <p:txBody>
          <a:bodyPr/>
          <a:lstStyle/>
          <a:p>
            <a:pPr marL="0" indent="0">
              <a:buNone/>
            </a:pPr>
            <a:r>
              <a:rPr lang="en-GB" sz="1000" b="1" dirty="0" smtClean="0"/>
              <a:t>Single </a:t>
            </a:r>
            <a:r>
              <a:rPr lang="en-GB" sz="1000" b="1" dirty="0"/>
              <a:t>Central Record</a:t>
            </a:r>
          </a:p>
          <a:p>
            <a:pPr marL="0" indent="0">
              <a:buNone/>
            </a:pPr>
            <a:r>
              <a:rPr lang="en-GB" sz="1000" dirty="0"/>
              <a:t>The Single Central Record is a key part of ensuring the Safeguarding of children and is looked at early on in the inspection.  Schools often have a number of key weaknesses – Ofsted Inspectors know these – in terms of ensuring staff have the necessary Disclosure &amp; Barring Service (DBS) </a:t>
            </a:r>
            <a:r>
              <a:rPr lang="en-GB" sz="1000" dirty="0" smtClean="0"/>
              <a:t>Certificates: Peripatetic teachers, Volunteers, Staff </a:t>
            </a:r>
            <a:r>
              <a:rPr lang="en-GB" sz="1000" dirty="0"/>
              <a:t>who require a work </a:t>
            </a:r>
            <a:r>
              <a:rPr lang="en-GB" sz="1000" dirty="0" smtClean="0"/>
              <a:t>visa, Recently </a:t>
            </a:r>
            <a:r>
              <a:rPr lang="en-GB" sz="1000" dirty="0"/>
              <a:t>appointed staff (which can be a particular issue for inspections early in the academic year) and </a:t>
            </a:r>
            <a:r>
              <a:rPr lang="en-GB" sz="1000" dirty="0" smtClean="0"/>
              <a:t>Increasingly </a:t>
            </a:r>
            <a:r>
              <a:rPr lang="en-GB" sz="1000" dirty="0"/>
              <a:t>staff who were appointed prior to the Criminal Records Bureau coming into being have the required Disclosure &amp; Barring Service (DBS) Certificates.  </a:t>
            </a:r>
          </a:p>
          <a:p>
            <a:pPr marL="0" indent="0">
              <a:buNone/>
            </a:pPr>
            <a:r>
              <a:rPr lang="en-GB" sz="1000" dirty="0"/>
              <a:t>Why not run a random check a couple of times a year checking staff – remember the key weaknesses.</a:t>
            </a:r>
          </a:p>
          <a:p>
            <a:pPr marL="0" indent="0">
              <a:buNone/>
            </a:pPr>
            <a:endParaRPr lang="en-GB" sz="1000" dirty="0" smtClean="0"/>
          </a:p>
          <a:p>
            <a:pPr marL="0" indent="0">
              <a:buNone/>
            </a:pPr>
            <a:r>
              <a:rPr lang="en-GB" sz="1000" b="1" dirty="0" smtClean="0"/>
              <a:t>Lesson </a:t>
            </a:r>
            <a:r>
              <a:rPr lang="en-GB" sz="1000" b="1" dirty="0"/>
              <a:t>Plans</a:t>
            </a:r>
          </a:p>
          <a:p>
            <a:pPr marL="0" indent="0">
              <a:buNone/>
            </a:pPr>
            <a:r>
              <a:rPr lang="en-GB" sz="1000" dirty="0"/>
              <a:t>There is no requirement to give an Ofsted Inspector a lesson </a:t>
            </a:r>
            <a:r>
              <a:rPr lang="en-GB" sz="1000" dirty="0" smtClean="0"/>
              <a:t>plan.  Whether </a:t>
            </a:r>
            <a:r>
              <a:rPr lang="en-GB" sz="1000" dirty="0"/>
              <a:t>you decide to require teachers to have lesson plans is a school decision but you want to make a decision after careful consideration of the pros &amp; cons – time spent on writing lesson plans the night before an inspection can’t be used on other priorities - and well in advance of the inspection.  You may decide:</a:t>
            </a:r>
          </a:p>
          <a:p>
            <a:r>
              <a:rPr lang="en-GB" sz="1000" dirty="0"/>
              <a:t>Staff will not be expected to have lesson plans</a:t>
            </a:r>
          </a:p>
          <a:p>
            <a:r>
              <a:rPr lang="en-GB" sz="1000" dirty="0"/>
              <a:t>Staff will be expected to have a lesson plan with number of students from key groups identified – free school meals, SEN, </a:t>
            </a:r>
            <a:r>
              <a:rPr lang="en-GB" sz="1000" dirty="0" err="1"/>
              <a:t>statemented</a:t>
            </a:r>
            <a:r>
              <a:rPr lang="en-GB" sz="1000" dirty="0"/>
              <a:t>, English as an additional language, children looked after – and the key learning for the lesson</a:t>
            </a:r>
          </a:p>
          <a:p>
            <a:r>
              <a:rPr lang="en-GB" sz="1000" dirty="0"/>
              <a:t>Staff will be expected to have a full lesson plan including methodologies to be used</a:t>
            </a:r>
          </a:p>
          <a:p>
            <a:pPr marL="0" indent="0">
              <a:buNone/>
            </a:pPr>
            <a:r>
              <a:rPr lang="en-GB" sz="1000" dirty="0"/>
              <a:t>Practical Arrangements</a:t>
            </a:r>
          </a:p>
          <a:p>
            <a:pPr marL="0" indent="0">
              <a:buNone/>
            </a:pPr>
            <a:r>
              <a:rPr lang="en-GB" sz="1000" dirty="0"/>
              <a:t>This needs a simple bit of thought about which is the best room for the inspection team, where will they park, access to Wi-Fi and refreshments etc.</a:t>
            </a:r>
          </a:p>
          <a:p>
            <a:pPr marL="0" indent="0">
              <a:buNone/>
            </a:pPr>
            <a:endParaRPr lang="en-GB" sz="1000" dirty="0" smtClean="0"/>
          </a:p>
          <a:p>
            <a:pPr marL="0" indent="0">
              <a:buNone/>
            </a:pPr>
            <a:r>
              <a:rPr lang="en-GB" sz="1000" b="1" dirty="0" smtClean="0"/>
              <a:t>Documents </a:t>
            </a:r>
            <a:endParaRPr lang="en-GB" sz="1000" b="1" dirty="0"/>
          </a:p>
          <a:p>
            <a:pPr marL="0" indent="0">
              <a:buNone/>
            </a:pPr>
            <a:r>
              <a:rPr lang="en-GB" sz="1000" dirty="0"/>
              <a:t>Finally there are a number of documents that the school will be asked for and the lead inspector will require them fairly quickly.  Why not make sure you have them all stored electronically in one place.  It would be very sensible to ensure a few senior leaders have access to them as the phone call may well come when the </a:t>
            </a:r>
            <a:r>
              <a:rPr lang="en-GB" sz="1000" dirty="0" err="1"/>
              <a:t>headteacher</a:t>
            </a:r>
            <a:r>
              <a:rPr lang="en-GB" sz="1000" dirty="0"/>
              <a:t> is out.  Google Drive, </a:t>
            </a:r>
            <a:r>
              <a:rPr lang="en-GB" sz="1000" dirty="0" err="1"/>
              <a:t>Dropbox</a:t>
            </a:r>
            <a:r>
              <a:rPr lang="en-GB" sz="1000" dirty="0"/>
              <a:t> or various storage devices are all equally useful ways to achieve this.  By no means an exhaustive list, documents regularly asked for, in addition to the Self-Evaluation Form, are:</a:t>
            </a:r>
          </a:p>
          <a:p>
            <a:r>
              <a:rPr lang="en-GB" sz="1000" dirty="0"/>
              <a:t>School Development/Improvement Plan</a:t>
            </a:r>
          </a:p>
          <a:p>
            <a:r>
              <a:rPr lang="en-GB" sz="1000" dirty="0"/>
              <a:t>School timetable</a:t>
            </a:r>
          </a:p>
          <a:p>
            <a:r>
              <a:rPr lang="en-GB" sz="1000" dirty="0"/>
              <a:t>Staff List</a:t>
            </a:r>
          </a:p>
          <a:p>
            <a:r>
              <a:rPr lang="en-GB" sz="1000" dirty="0"/>
              <a:t>Times of the School day</a:t>
            </a:r>
          </a:p>
          <a:p>
            <a:r>
              <a:rPr lang="en-GB" sz="1000" dirty="0"/>
              <a:t>External Reports (Investors in People, Excellence in English, Advisors’ Reports)</a:t>
            </a:r>
          </a:p>
          <a:p>
            <a:endParaRPr lang="en-GB" sz="1000" dirty="0" smtClean="0"/>
          </a:p>
          <a:p>
            <a:endParaRPr lang="en-GB" sz="1000" dirty="0" smtClean="0"/>
          </a:p>
        </p:txBody>
      </p:sp>
    </p:spTree>
    <p:extLst>
      <p:ext uri="{BB962C8B-B14F-4D97-AF65-F5344CB8AC3E}">
        <p14:creationId xmlns:p14="http://schemas.microsoft.com/office/powerpoint/2010/main" val="297577014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1329</TotalTime>
  <Words>1121</Words>
  <Application>Microsoft Office PowerPoint</Application>
  <PresentationFormat>On-screen Show (4:3)</PresentationFormat>
  <Paragraphs>97</Paragraphs>
  <Slides>3</Slides>
  <Notes>1</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Default Design</vt:lpstr>
      <vt:lpstr>PowerPoint Presentation</vt:lpstr>
      <vt:lpstr>Context – (What each area means?)</vt:lpstr>
      <vt:lpstr>Context – (What each area means?)</vt:lpstr>
    </vt:vector>
  </TitlesOfParts>
  <Company>St. Mary's Catholic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@LeadingLearner</dc:creator>
  <cp:lastModifiedBy>Administrator</cp:lastModifiedBy>
  <cp:revision>37</cp:revision>
  <cp:lastPrinted>2013-09-19T06:47:40Z</cp:lastPrinted>
  <dcterms:created xsi:type="dcterms:W3CDTF">2013-08-16T09:46:36Z</dcterms:created>
  <dcterms:modified xsi:type="dcterms:W3CDTF">2013-09-19T13:06:56Z</dcterms:modified>
</cp:coreProperties>
</file>