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69" r:id="rId2"/>
    <p:sldId id="258" r:id="rId3"/>
    <p:sldId id="265" r:id="rId4"/>
  </p:sldIdLst>
  <p:sldSz cx="9144000" cy="6858000" type="screen4x3"/>
  <p:notesSz cx="6805613"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FF"/>
    <a:srgbClr val="99FF99"/>
    <a:srgbClr val="FFCCCC"/>
    <a:srgbClr val="FF9999"/>
    <a:srgbClr val="99FF66"/>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6967"/>
          </a:xfrm>
          <a:prstGeom prst="rect">
            <a:avLst/>
          </a:prstGeom>
        </p:spPr>
        <p:txBody>
          <a:bodyPr vert="horz" lIns="91440" tIns="45720" rIns="91440" bIns="45720" rtlCol="0"/>
          <a:lstStyle>
            <a:lvl1pPr algn="r">
              <a:defRPr sz="1200"/>
            </a:lvl1pPr>
          </a:lstStyle>
          <a:p>
            <a:fld id="{099D5D36-2F1F-4396-92B6-67DCC11CAD40}" type="datetimeFigureOut">
              <a:rPr lang="en-GB" smtClean="0"/>
              <a:t>22/10/2013</a:t>
            </a:fld>
            <a:endParaRPr lang="en-GB"/>
          </a:p>
        </p:txBody>
      </p:sp>
      <p:sp>
        <p:nvSpPr>
          <p:cNvPr id="4" name="Slide Image Placeholder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562" y="4721186"/>
            <a:ext cx="5444490" cy="447270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0646"/>
            <a:ext cx="2949099" cy="49696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0646"/>
            <a:ext cx="2949099" cy="496967"/>
          </a:xfrm>
          <a:prstGeom prst="rect">
            <a:avLst/>
          </a:prstGeom>
        </p:spPr>
        <p:txBody>
          <a:bodyPr vert="horz" lIns="91440" tIns="45720" rIns="91440" bIns="45720" rtlCol="0" anchor="b"/>
          <a:lstStyle>
            <a:lvl1pPr algn="r">
              <a:defRPr sz="1200"/>
            </a:lvl1pPr>
          </a:lstStyle>
          <a:p>
            <a:fld id="{9659F979-44A9-49AC-A2D6-333E9C295F22}" type="slidenum">
              <a:rPr lang="en-GB" smtClean="0"/>
              <a:t>‹#›</a:t>
            </a:fld>
            <a:endParaRPr lang="en-GB"/>
          </a:p>
        </p:txBody>
      </p:sp>
    </p:spTree>
    <p:extLst>
      <p:ext uri="{BB962C8B-B14F-4D97-AF65-F5344CB8AC3E}">
        <p14:creationId xmlns:p14="http://schemas.microsoft.com/office/powerpoint/2010/main" val="689357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659F979-44A9-49AC-A2D6-333E9C295F22}" type="slidenum">
              <a:rPr lang="en-GB" smtClean="0"/>
              <a:t>1</a:t>
            </a:fld>
            <a:endParaRPr lang="en-GB"/>
          </a:p>
        </p:txBody>
      </p:sp>
    </p:spTree>
    <p:extLst>
      <p:ext uri="{BB962C8B-B14F-4D97-AF65-F5344CB8AC3E}">
        <p14:creationId xmlns:p14="http://schemas.microsoft.com/office/powerpoint/2010/main" val="2635718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A298D4A-FA88-4F2D-8B50-1D53FEF8479E}"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4262994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BE0C42C-114B-4D71-9DBA-00825BF60E0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995759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091A01A-2AE0-4CFD-9F6E-743BABB86E7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430665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9494E13-95E7-4E50-8520-CCA79E70A07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101005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04211EE-97B3-464C-BEE6-E0C45567240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884725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481451D4-203C-4029-A5B2-9DCD4740A169}"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162791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018102E-ECC2-4B4E-A3CF-60B31D0847DC}"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741792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ADF211-5B33-4E09-8755-05D77A394A1E}"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443418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397BDB9-BCC3-4C34-AC43-BDCC00A149EE}"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687346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281EE53-E310-4F69-85E6-D76ABA8BC52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546632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B222E12-612A-4BF6-B248-4FF5C697C8F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46404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87CA0677-4324-4546-A0E8-279041E6B0F0}" type="slidenum">
              <a:rPr lang="en-GB">
                <a:solidFill>
                  <a:srgbClr val="000000"/>
                </a:solidFill>
              </a:rPr>
              <a:pPr fontAlgn="base">
                <a:spcBef>
                  <a:spcPct val="0"/>
                </a:spcBef>
                <a:spcAft>
                  <a:spcPct val="0"/>
                </a:spcAft>
                <a:defRPr/>
              </a:pPr>
              <a:t>‹#›</a:t>
            </a:fld>
            <a:endParaRPr lang="en-GB">
              <a:solidFill>
                <a:srgbClr val="000000"/>
              </a:solidFill>
            </a:endParaRPr>
          </a:p>
        </p:txBody>
      </p:sp>
    </p:spTree>
    <p:extLst>
      <p:ext uri="{BB962C8B-B14F-4D97-AF65-F5344CB8AC3E}">
        <p14:creationId xmlns:p14="http://schemas.microsoft.com/office/powerpoint/2010/main" val="11552326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G"/><Relationship Id="rId7" Type="http://schemas.openxmlformats.org/officeDocument/2006/relationships/image" Target="../media/image5.JPG"/><Relationship Id="rId12" Type="http://schemas.openxmlformats.org/officeDocument/2006/relationships/image" Target="../media/image10.gi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gif"/><Relationship Id="rId11" Type="http://schemas.openxmlformats.org/officeDocument/2006/relationships/image" Target="../media/image9.jpg"/><Relationship Id="rId5" Type="http://schemas.openxmlformats.org/officeDocument/2006/relationships/image" Target="../media/image3.jpeg"/><Relationship Id="rId10" Type="http://schemas.openxmlformats.org/officeDocument/2006/relationships/image" Target="../media/image8.JPG"/><Relationship Id="rId4" Type="http://schemas.openxmlformats.org/officeDocument/2006/relationships/image" Target="../media/image2.jpe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hyperlink" Target="http://leadinglearnerdotme.files.wordpress.com/2013/10/find-joy-in-each-new-day.jpg" TargetMode="External"/><Relationship Id="rId2" Type="http://schemas.openxmlformats.org/officeDocument/2006/relationships/hyperlink" Target="http://leadinglearnerdotme.files.wordpress.com/2013/10/complete-millionaire.jp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877" y="359568"/>
            <a:ext cx="6249331" cy="2366002"/>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6386513"/>
            <a:ext cx="336550"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36"/>
          <p:cNvSpPr txBox="1">
            <a:spLocks noChangeArrowheads="1"/>
          </p:cNvSpPr>
          <p:nvPr/>
        </p:nvSpPr>
        <p:spPr bwMode="auto">
          <a:xfrm>
            <a:off x="4908550" y="6591235"/>
            <a:ext cx="3673475"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GB" sz="800" dirty="0">
                <a:solidFill>
                  <a:srgbClr val="000000"/>
                </a:solidFill>
              </a:rPr>
              <a:t>Stephen Tierney </a:t>
            </a:r>
            <a:r>
              <a:rPr lang="en-GB" sz="800" dirty="0" smtClean="0">
                <a:solidFill>
                  <a:srgbClr val="000000"/>
                </a:solidFill>
              </a:rPr>
              <a:t>(2013) </a:t>
            </a:r>
            <a:r>
              <a:rPr lang="en-GB" sz="800" dirty="0">
                <a:solidFill>
                  <a:srgbClr val="000000"/>
                </a:solidFill>
              </a:rPr>
              <a:t>@</a:t>
            </a:r>
            <a:r>
              <a:rPr lang="en-GB" sz="800" dirty="0" err="1" smtClean="0">
                <a:solidFill>
                  <a:srgbClr val="000000"/>
                </a:solidFill>
              </a:rPr>
              <a:t>LeadingLearner</a:t>
            </a:r>
            <a:r>
              <a:rPr lang="en-GB" sz="800" dirty="0" smtClean="0">
                <a:solidFill>
                  <a:srgbClr val="000000"/>
                </a:solidFill>
              </a:rPr>
              <a:t> &amp; Ross McGill @</a:t>
            </a:r>
            <a:r>
              <a:rPr lang="en-GB" sz="800" dirty="0" err="1" smtClean="0">
                <a:solidFill>
                  <a:srgbClr val="000000"/>
                </a:solidFill>
              </a:rPr>
              <a:t>TeacherToolkit</a:t>
            </a:r>
            <a:r>
              <a:rPr lang="en-GB" sz="800" dirty="0" smtClean="0">
                <a:solidFill>
                  <a:srgbClr val="000000"/>
                </a:solidFill>
              </a:rPr>
              <a:t> </a:t>
            </a:r>
            <a:endParaRPr lang="en-GB" sz="800" dirty="0">
              <a:solidFill>
                <a:srgbClr val="000000"/>
              </a:solidFill>
            </a:endParaRPr>
          </a:p>
        </p:txBody>
      </p:sp>
      <p:pic>
        <p:nvPicPr>
          <p:cNvPr id="4" name="Picture 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96800" y="6435725"/>
            <a:ext cx="403225" cy="39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2"/>
          <p:cNvSpPr txBox="1">
            <a:spLocks noChangeArrowheads="1"/>
          </p:cNvSpPr>
          <p:nvPr/>
        </p:nvSpPr>
        <p:spPr bwMode="auto">
          <a:xfrm>
            <a:off x="1250702" y="84138"/>
            <a:ext cx="6372473" cy="550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defRPr/>
            </a:pPr>
            <a:r>
              <a:rPr lang="en-GB" sz="3200" kern="0" dirty="0" smtClean="0">
                <a:solidFill>
                  <a:srgbClr val="000000"/>
                </a:solidFill>
                <a:latin typeface="Impact" pitchFamily="34" charset="0"/>
              </a:rPr>
              <a:t>The 5 Minute Well-Being Plan</a:t>
            </a:r>
            <a:endParaRPr lang="en-GB" sz="1400" kern="0" dirty="0" smtClean="0">
              <a:solidFill>
                <a:srgbClr val="000000"/>
              </a:solidFill>
              <a:latin typeface="Impact" pitchFamily="34" charset="0"/>
            </a:endParaRPr>
          </a:p>
        </p:txBody>
      </p:sp>
      <p:sp>
        <p:nvSpPr>
          <p:cNvPr id="6" name="TextBox 5"/>
          <p:cNvSpPr txBox="1">
            <a:spLocks noChangeArrowheads="1"/>
          </p:cNvSpPr>
          <p:nvPr/>
        </p:nvSpPr>
        <p:spPr bwMode="auto">
          <a:xfrm>
            <a:off x="2411760" y="577850"/>
            <a:ext cx="48245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GB" sz="1200" i="1" dirty="0">
                <a:solidFill>
                  <a:srgbClr val="000000"/>
                </a:solidFill>
                <a:latin typeface="Calibri" pitchFamily="34" charset="0"/>
              </a:rPr>
              <a:t>….print and scribble your way to </a:t>
            </a:r>
            <a:r>
              <a:rPr lang="en-GB" sz="1200" i="1" dirty="0" smtClean="0">
                <a:solidFill>
                  <a:srgbClr val="000000"/>
                </a:solidFill>
                <a:latin typeface="Calibri" pitchFamily="34" charset="0"/>
              </a:rPr>
              <a:t>a healthier, happier you</a:t>
            </a:r>
            <a:endParaRPr lang="en-GB" sz="1200" dirty="0">
              <a:solidFill>
                <a:srgbClr val="000000"/>
              </a:solidFill>
              <a:latin typeface="Calibri" pitchFamily="34" charset="0"/>
            </a:endParaRPr>
          </a:p>
        </p:txBody>
      </p:sp>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27784" y="4814225"/>
            <a:ext cx="1944216" cy="1944216"/>
          </a:xfrm>
          <a:prstGeom prst="rect">
            <a:avLst/>
          </a:prstGeom>
        </p:spPr>
      </p:pic>
      <p:sp>
        <p:nvSpPr>
          <p:cNvPr id="10" name="TextBox 9"/>
          <p:cNvSpPr txBox="1"/>
          <p:nvPr/>
        </p:nvSpPr>
        <p:spPr>
          <a:xfrm>
            <a:off x="2987824" y="5149086"/>
            <a:ext cx="1224136" cy="307777"/>
          </a:xfrm>
          <a:prstGeom prst="rect">
            <a:avLst/>
          </a:prstGeom>
          <a:noFill/>
        </p:spPr>
        <p:txBody>
          <a:bodyPr wrap="square" rtlCol="0">
            <a:spAutoFit/>
          </a:bodyPr>
          <a:lstStyle/>
          <a:p>
            <a:pPr algn="ctr"/>
            <a:r>
              <a:rPr lang="en-GB" sz="1400" b="1" dirty="0" smtClean="0">
                <a:solidFill>
                  <a:srgbClr val="FF0000"/>
                </a:solidFill>
              </a:rPr>
              <a:t>Time Out</a:t>
            </a:r>
            <a:endParaRPr lang="en-GB" sz="1400" b="1" dirty="0">
              <a:solidFill>
                <a:srgbClr val="FF0000"/>
              </a:solidFill>
            </a:endParaRPr>
          </a:p>
        </p:txBody>
      </p:sp>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400000">
            <a:off x="5213467" y="2446823"/>
            <a:ext cx="5662832" cy="2216550"/>
          </a:xfrm>
          <a:prstGeom prst="rect">
            <a:avLst/>
          </a:prstGeom>
        </p:spPr>
      </p:pic>
      <p:sp>
        <p:nvSpPr>
          <p:cNvPr id="11" name="TextBox 10"/>
          <p:cNvSpPr txBox="1"/>
          <p:nvPr/>
        </p:nvSpPr>
        <p:spPr>
          <a:xfrm>
            <a:off x="7569177" y="1095433"/>
            <a:ext cx="864096" cy="276999"/>
          </a:xfrm>
          <a:prstGeom prst="rect">
            <a:avLst/>
          </a:prstGeom>
          <a:noFill/>
        </p:spPr>
        <p:txBody>
          <a:bodyPr wrap="square" rtlCol="0">
            <a:spAutoFit/>
          </a:bodyPr>
          <a:lstStyle/>
          <a:p>
            <a:pPr algn="ctr"/>
            <a:r>
              <a:rPr lang="en-GB" sz="1200" b="1" dirty="0" smtClean="0">
                <a:solidFill>
                  <a:srgbClr val="00B050"/>
                </a:solidFill>
              </a:rPr>
              <a:t>Exercise</a:t>
            </a:r>
            <a:endParaRPr lang="en-GB" sz="1200" b="1" dirty="0">
              <a:solidFill>
                <a:srgbClr val="00B050"/>
              </a:solidFill>
            </a:endParaRPr>
          </a:p>
        </p:txBody>
      </p:sp>
      <p:sp>
        <p:nvSpPr>
          <p:cNvPr id="12" name="TextBox 11"/>
          <p:cNvSpPr txBox="1"/>
          <p:nvPr/>
        </p:nvSpPr>
        <p:spPr>
          <a:xfrm>
            <a:off x="7596000" y="2700000"/>
            <a:ext cx="864096" cy="276999"/>
          </a:xfrm>
          <a:prstGeom prst="rect">
            <a:avLst/>
          </a:prstGeom>
          <a:noFill/>
        </p:spPr>
        <p:txBody>
          <a:bodyPr wrap="square" rtlCol="0">
            <a:spAutoFit/>
          </a:bodyPr>
          <a:lstStyle/>
          <a:p>
            <a:pPr algn="ctr"/>
            <a:r>
              <a:rPr lang="en-GB" sz="1200" b="1" dirty="0" smtClean="0"/>
              <a:t>Diet</a:t>
            </a:r>
            <a:endParaRPr lang="en-GB" sz="1200" b="1" dirty="0"/>
          </a:p>
        </p:txBody>
      </p:sp>
      <p:sp>
        <p:nvSpPr>
          <p:cNvPr id="13" name="TextBox 12"/>
          <p:cNvSpPr txBox="1"/>
          <p:nvPr/>
        </p:nvSpPr>
        <p:spPr>
          <a:xfrm>
            <a:off x="7632000" y="4140000"/>
            <a:ext cx="864096" cy="461665"/>
          </a:xfrm>
          <a:prstGeom prst="rect">
            <a:avLst/>
          </a:prstGeom>
          <a:noFill/>
        </p:spPr>
        <p:txBody>
          <a:bodyPr wrap="square" rtlCol="0">
            <a:spAutoFit/>
          </a:bodyPr>
          <a:lstStyle/>
          <a:p>
            <a:pPr algn="ctr"/>
            <a:r>
              <a:rPr lang="en-GB" sz="1200" b="1" dirty="0" smtClean="0">
                <a:solidFill>
                  <a:srgbClr val="FF0000"/>
                </a:solidFill>
              </a:rPr>
              <a:t>Risk Factors</a:t>
            </a:r>
            <a:endParaRPr lang="en-GB" sz="1200" b="1" dirty="0">
              <a:solidFill>
                <a:srgbClr val="FF0000"/>
              </a:solidFill>
            </a:endParaRPr>
          </a:p>
        </p:txBody>
      </p:sp>
      <p:sp>
        <p:nvSpPr>
          <p:cNvPr id="14" name="Oval 13"/>
          <p:cNvSpPr/>
          <p:nvPr/>
        </p:nvSpPr>
        <p:spPr>
          <a:xfrm>
            <a:off x="3469413" y="5631436"/>
            <a:ext cx="260958" cy="2980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utoShape 20"/>
          <p:cNvSpPr>
            <a:spLocks noChangeArrowheads="1"/>
          </p:cNvSpPr>
          <p:nvPr/>
        </p:nvSpPr>
        <p:spPr bwMode="auto">
          <a:xfrm>
            <a:off x="6156176" y="1700808"/>
            <a:ext cx="854821" cy="360040"/>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pic>
        <p:nvPicPr>
          <p:cNvPr id="17" name="Picture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99705" y="0"/>
            <a:ext cx="944295" cy="1133154"/>
          </a:xfrm>
          <a:prstGeom prst="rect">
            <a:avLst/>
          </a:prstGeom>
        </p:spPr>
      </p:pic>
      <p:pic>
        <p:nvPicPr>
          <p:cNvPr id="16" name="Picture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343923" y="3634208"/>
            <a:ext cx="505753" cy="505753"/>
          </a:xfrm>
          <a:prstGeom prst="rect">
            <a:avLst/>
          </a:prstGeom>
        </p:spPr>
      </p:pic>
      <p:sp>
        <p:nvSpPr>
          <p:cNvPr id="18" name="Rounded Rectangular Callout 17"/>
          <p:cNvSpPr/>
          <p:nvPr/>
        </p:nvSpPr>
        <p:spPr>
          <a:xfrm>
            <a:off x="2325363" y="2833898"/>
            <a:ext cx="2232248" cy="1700288"/>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572000" y="2657159"/>
            <a:ext cx="2172023" cy="2053764"/>
          </a:xfrm>
          <a:prstGeom prst="rect">
            <a:avLst/>
          </a:prstGeom>
        </p:spPr>
      </p:pic>
      <p:pic>
        <p:nvPicPr>
          <p:cNvPr id="20" name="Picture 1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38670" y="4748666"/>
            <a:ext cx="2024063" cy="2009775"/>
          </a:xfrm>
          <a:prstGeom prst="rect">
            <a:avLst/>
          </a:prstGeom>
        </p:spPr>
      </p:pic>
      <p:sp>
        <p:nvSpPr>
          <p:cNvPr id="22" name="TextBox 21"/>
          <p:cNvSpPr txBox="1"/>
          <p:nvPr/>
        </p:nvSpPr>
        <p:spPr>
          <a:xfrm>
            <a:off x="4454503" y="4969716"/>
            <a:ext cx="2025264" cy="1323439"/>
          </a:xfrm>
          <a:prstGeom prst="rect">
            <a:avLst/>
          </a:prstGeom>
          <a:noFill/>
        </p:spPr>
        <p:txBody>
          <a:bodyPr wrap="square" rtlCol="0">
            <a:spAutoFit/>
          </a:bodyPr>
          <a:lstStyle/>
          <a:p>
            <a:pPr algn="r"/>
            <a:r>
              <a:rPr lang="en-GB" sz="4000" b="1" dirty="0" smtClean="0"/>
              <a:t>…. And rest!</a:t>
            </a:r>
            <a:endParaRPr lang="en-GB" sz="4000" b="1" dirty="0"/>
          </a:p>
        </p:txBody>
      </p:sp>
      <p:pic>
        <p:nvPicPr>
          <p:cNvPr id="23" name="Picture 2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5543" y="2765783"/>
            <a:ext cx="1801704" cy="1801704"/>
          </a:xfrm>
          <a:prstGeom prst="rect">
            <a:avLst/>
          </a:prstGeom>
        </p:spPr>
      </p:pic>
      <p:sp>
        <p:nvSpPr>
          <p:cNvPr id="24" name="TextBox 23"/>
          <p:cNvSpPr txBox="1"/>
          <p:nvPr/>
        </p:nvSpPr>
        <p:spPr>
          <a:xfrm>
            <a:off x="194877" y="2833898"/>
            <a:ext cx="1712827" cy="523220"/>
          </a:xfrm>
          <a:prstGeom prst="rect">
            <a:avLst/>
          </a:prstGeom>
          <a:noFill/>
        </p:spPr>
        <p:txBody>
          <a:bodyPr wrap="square" rtlCol="0">
            <a:spAutoFit/>
          </a:bodyPr>
          <a:lstStyle/>
          <a:p>
            <a:r>
              <a:rPr lang="en-GB" sz="1400" b="1" dirty="0" smtClean="0">
                <a:solidFill>
                  <a:srgbClr val="FF0000"/>
                </a:solidFill>
              </a:rPr>
              <a:t>Put Your Worries In a Box</a:t>
            </a:r>
            <a:endParaRPr lang="en-GB" sz="1400" b="1" dirty="0">
              <a:solidFill>
                <a:srgbClr val="FF0000"/>
              </a:solidFill>
            </a:endParaRPr>
          </a:p>
        </p:txBody>
      </p:sp>
      <p:sp>
        <p:nvSpPr>
          <p:cNvPr id="26" name="AutoShape 20"/>
          <p:cNvSpPr>
            <a:spLocks noChangeArrowheads="1"/>
          </p:cNvSpPr>
          <p:nvPr/>
        </p:nvSpPr>
        <p:spPr bwMode="auto">
          <a:xfrm rot="12607088">
            <a:off x="6155728" y="4297968"/>
            <a:ext cx="1143991" cy="313492"/>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27" name="AutoShape 20"/>
          <p:cNvSpPr>
            <a:spLocks noChangeArrowheads="1"/>
          </p:cNvSpPr>
          <p:nvPr/>
        </p:nvSpPr>
        <p:spPr bwMode="auto">
          <a:xfrm rot="5400000">
            <a:off x="541414" y="4802101"/>
            <a:ext cx="1019751" cy="289773"/>
          </a:xfrm>
          <a:prstGeom prst="rightArrow">
            <a:avLst>
              <a:gd name="adj1" fmla="val 50000"/>
              <a:gd name="adj2" fmla="val 62618"/>
            </a:avLst>
          </a:prstGeom>
          <a:solidFill>
            <a:srgbClr val="FFFF00"/>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28" name="AutoShape 20"/>
          <p:cNvSpPr>
            <a:spLocks noChangeArrowheads="1"/>
          </p:cNvSpPr>
          <p:nvPr/>
        </p:nvSpPr>
        <p:spPr bwMode="auto">
          <a:xfrm rot="10800000">
            <a:off x="1812388" y="3516561"/>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29" name="AutoShape 20"/>
          <p:cNvSpPr>
            <a:spLocks noChangeArrowheads="1"/>
          </p:cNvSpPr>
          <p:nvPr/>
        </p:nvSpPr>
        <p:spPr bwMode="auto">
          <a:xfrm rot="10800000">
            <a:off x="4480906" y="3516560"/>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30" name="AutoShape 20"/>
          <p:cNvSpPr>
            <a:spLocks noChangeArrowheads="1"/>
          </p:cNvSpPr>
          <p:nvPr/>
        </p:nvSpPr>
        <p:spPr bwMode="auto">
          <a:xfrm>
            <a:off x="1866689" y="5631436"/>
            <a:ext cx="792087"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31" name="TextBox 30"/>
          <p:cNvSpPr txBox="1"/>
          <p:nvPr/>
        </p:nvSpPr>
        <p:spPr>
          <a:xfrm>
            <a:off x="5052566" y="4660336"/>
            <a:ext cx="1391642" cy="307777"/>
          </a:xfrm>
          <a:prstGeom prst="rect">
            <a:avLst/>
          </a:prstGeom>
          <a:noFill/>
        </p:spPr>
        <p:txBody>
          <a:bodyPr wrap="square" rtlCol="0">
            <a:spAutoFit/>
          </a:bodyPr>
          <a:lstStyle/>
          <a:p>
            <a:r>
              <a:rPr lang="en-GB" sz="1400" b="1" dirty="0" smtClean="0">
                <a:solidFill>
                  <a:srgbClr val="00B050"/>
                </a:solidFill>
              </a:rPr>
              <a:t>Helping Hand</a:t>
            </a:r>
            <a:endParaRPr lang="en-GB" sz="1400" b="1" dirty="0">
              <a:solidFill>
                <a:srgbClr val="00B050"/>
              </a:solidFill>
            </a:endParaRPr>
          </a:p>
        </p:txBody>
      </p:sp>
      <p:sp>
        <p:nvSpPr>
          <p:cNvPr id="32" name="TextBox 31"/>
          <p:cNvSpPr txBox="1"/>
          <p:nvPr/>
        </p:nvSpPr>
        <p:spPr>
          <a:xfrm>
            <a:off x="2331126" y="2833898"/>
            <a:ext cx="2226485" cy="369332"/>
          </a:xfrm>
          <a:prstGeom prst="rect">
            <a:avLst/>
          </a:prstGeom>
          <a:noFill/>
        </p:spPr>
        <p:txBody>
          <a:bodyPr wrap="square" rtlCol="0">
            <a:spAutoFit/>
          </a:bodyPr>
          <a:lstStyle/>
          <a:p>
            <a:pPr algn="ctr"/>
            <a:r>
              <a:rPr lang="en-GB" b="1" dirty="0" smtClean="0">
                <a:solidFill>
                  <a:srgbClr val="002060"/>
                </a:solidFill>
              </a:rPr>
              <a:t>It’s Good to Chat</a:t>
            </a:r>
            <a:endParaRPr lang="en-GB" b="1" dirty="0">
              <a:solidFill>
                <a:srgbClr val="002060"/>
              </a:solidFill>
            </a:endParaRPr>
          </a:p>
        </p:txBody>
      </p:sp>
    </p:spTree>
    <p:extLst>
      <p:ext uri="{BB962C8B-B14F-4D97-AF65-F5344CB8AC3E}">
        <p14:creationId xmlns:p14="http://schemas.microsoft.com/office/powerpoint/2010/main" val="4210447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186187"/>
            <a:ext cx="8229600" cy="506509"/>
          </a:xfrm>
        </p:spPr>
        <p:txBody>
          <a:bodyPr/>
          <a:lstStyle/>
          <a:p>
            <a:r>
              <a:rPr lang="en-GB" sz="2800" dirty="0" smtClean="0"/>
              <a:t>Context – (What each area means?)</a:t>
            </a:r>
          </a:p>
        </p:txBody>
      </p:sp>
      <p:sp>
        <p:nvSpPr>
          <p:cNvPr id="3075" name="Content Placeholder 2"/>
          <p:cNvSpPr>
            <a:spLocks noGrp="1"/>
          </p:cNvSpPr>
          <p:nvPr>
            <p:ph idx="1"/>
          </p:nvPr>
        </p:nvSpPr>
        <p:spPr>
          <a:xfrm>
            <a:off x="234950" y="908720"/>
            <a:ext cx="8653463" cy="5832648"/>
          </a:xfrm>
        </p:spPr>
        <p:txBody>
          <a:bodyPr/>
          <a:lstStyle/>
          <a:p>
            <a:endParaRPr lang="en-GB" sz="1000" dirty="0" smtClean="0"/>
          </a:p>
          <a:p>
            <a:endParaRPr lang="en-GB" sz="1000" dirty="0" smtClean="0"/>
          </a:p>
        </p:txBody>
      </p:sp>
      <p:sp>
        <p:nvSpPr>
          <p:cNvPr id="2" name="TextBox 1"/>
          <p:cNvSpPr txBox="1"/>
          <p:nvPr/>
        </p:nvSpPr>
        <p:spPr>
          <a:xfrm>
            <a:off x="251520" y="764704"/>
            <a:ext cx="8640960" cy="5262979"/>
          </a:xfrm>
          <a:prstGeom prst="rect">
            <a:avLst/>
          </a:prstGeom>
          <a:noFill/>
        </p:spPr>
        <p:txBody>
          <a:bodyPr wrap="square" rtlCol="0">
            <a:spAutoFit/>
          </a:bodyPr>
          <a:lstStyle/>
          <a:p>
            <a:pPr lvl="0" fontAlgn="base">
              <a:spcBef>
                <a:spcPct val="0"/>
              </a:spcBef>
              <a:spcAft>
                <a:spcPct val="0"/>
              </a:spcAft>
            </a:pPr>
            <a:r>
              <a:rPr lang="en-US" altLang="en-US" sz="1200" b="1" dirty="0">
                <a:latin typeface="Helvetica Neue"/>
                <a:cs typeface="Arial" pitchFamily="34" charset="0"/>
              </a:rPr>
              <a:t>The Well-Being Millionaire</a:t>
            </a:r>
            <a:endParaRPr lang="en-US" altLang="en-US" sz="900" dirty="0">
              <a:latin typeface="Arial" pitchFamily="34" charset="0"/>
              <a:cs typeface="Arial" pitchFamily="34" charset="0"/>
            </a:endParaRPr>
          </a:p>
          <a:p>
            <a:pPr lvl="0" eaLnBrk="0" fontAlgn="base" hangingPunct="0">
              <a:spcBef>
                <a:spcPct val="0"/>
              </a:spcBef>
              <a:spcAft>
                <a:spcPct val="0"/>
              </a:spcAft>
            </a:pPr>
            <a:r>
              <a:rPr lang="en-US" altLang="en-US" sz="1200" dirty="0">
                <a:latin typeface="Helvetica Neue"/>
                <a:cs typeface="Arial" pitchFamily="34" charset="0"/>
                <a:hlinkClick r:id="rId2"/>
              </a:rPr>
              <a:t>  </a:t>
            </a:r>
            <a:endParaRPr lang="en-US" altLang="en-US" sz="900" dirty="0">
              <a:latin typeface="Arial" pitchFamily="34" charset="0"/>
              <a:cs typeface="Arial" pitchFamily="34" charset="0"/>
            </a:endParaRPr>
          </a:p>
          <a:p>
            <a:pPr lvl="0" eaLnBrk="0" fontAlgn="base" hangingPunct="0">
              <a:spcBef>
                <a:spcPct val="0"/>
              </a:spcBef>
              <a:spcAft>
                <a:spcPct val="0"/>
              </a:spcAft>
            </a:pPr>
            <a:r>
              <a:rPr lang="en-US" altLang="en-US" sz="1200" b="1" dirty="0">
                <a:latin typeface="Helvetica Neue"/>
                <a:cs typeface="Arial" pitchFamily="34" charset="0"/>
              </a:rPr>
              <a:t>50:50</a:t>
            </a:r>
            <a:endParaRPr lang="en-US" altLang="en-US" sz="900" dirty="0">
              <a:latin typeface="Arial" pitchFamily="34" charset="0"/>
              <a:cs typeface="Arial" pitchFamily="34" charset="0"/>
            </a:endParaRPr>
          </a:p>
          <a:p>
            <a:pPr lvl="0" eaLnBrk="0" fontAlgn="base" hangingPunct="0">
              <a:spcBef>
                <a:spcPct val="0"/>
              </a:spcBef>
              <a:spcAft>
                <a:spcPct val="0"/>
              </a:spcAft>
            </a:pPr>
            <a:r>
              <a:rPr lang="en-US" altLang="en-US" sz="1200" dirty="0">
                <a:latin typeface="Helvetica Neue"/>
                <a:cs typeface="Arial" pitchFamily="34" charset="0"/>
              </a:rPr>
              <a:t>Try to decide and plan how you will spend your time each week.  If you’re not careful work can expand to fit every waking hour.  The “To Do List” will never be done and it helps if you accept this.  What time will be for school work and what time will not?  Try to have fixed times each week where you close the school bag and think about things other than work.  When might you give yourself a little treat each week?</a:t>
            </a:r>
            <a:endParaRPr lang="en-US" altLang="en-US" sz="900" dirty="0">
              <a:latin typeface="Arial" pitchFamily="34" charset="0"/>
              <a:cs typeface="Arial" pitchFamily="34" charset="0"/>
            </a:endParaRPr>
          </a:p>
          <a:p>
            <a:pPr lvl="0" eaLnBrk="0" fontAlgn="base" hangingPunct="0">
              <a:spcBef>
                <a:spcPct val="0"/>
              </a:spcBef>
              <a:spcAft>
                <a:spcPct val="0"/>
              </a:spcAft>
            </a:pPr>
            <a:endParaRPr lang="en-US" altLang="en-US" sz="1200" b="1" dirty="0" smtClean="0">
              <a:latin typeface="Helvetica Neue"/>
              <a:cs typeface="Arial" pitchFamily="34" charset="0"/>
            </a:endParaRPr>
          </a:p>
          <a:p>
            <a:pPr lvl="0" eaLnBrk="0" fontAlgn="base" hangingPunct="0">
              <a:spcBef>
                <a:spcPct val="0"/>
              </a:spcBef>
              <a:spcAft>
                <a:spcPct val="0"/>
              </a:spcAft>
            </a:pPr>
            <a:r>
              <a:rPr lang="en-US" altLang="en-US" sz="1200" b="1" dirty="0" smtClean="0">
                <a:latin typeface="Helvetica Neue"/>
                <a:cs typeface="Arial" pitchFamily="34" charset="0"/>
              </a:rPr>
              <a:t>Phone </a:t>
            </a:r>
            <a:r>
              <a:rPr lang="en-US" altLang="en-US" sz="1200" b="1" dirty="0">
                <a:latin typeface="Helvetica Neue"/>
                <a:cs typeface="Arial" pitchFamily="34" charset="0"/>
              </a:rPr>
              <a:t>a Friend</a:t>
            </a:r>
            <a:endParaRPr lang="en-US" altLang="en-US" sz="900" dirty="0">
              <a:latin typeface="Arial" pitchFamily="34" charset="0"/>
              <a:cs typeface="Arial" pitchFamily="34" charset="0"/>
            </a:endParaRPr>
          </a:p>
          <a:p>
            <a:pPr lvl="0" eaLnBrk="0" fontAlgn="base" hangingPunct="0">
              <a:spcBef>
                <a:spcPct val="0"/>
              </a:spcBef>
              <a:spcAft>
                <a:spcPct val="0"/>
              </a:spcAft>
            </a:pPr>
            <a:r>
              <a:rPr lang="en-US" altLang="en-US" sz="1200" dirty="0">
                <a:latin typeface="Helvetica Neue"/>
                <a:cs typeface="Arial" pitchFamily="34" charset="0"/>
              </a:rPr>
              <a:t>Keep in touch with people who are nearest and dearest to you.  It’s easy to keep putting off that phone call, text, </a:t>
            </a:r>
            <a:r>
              <a:rPr lang="en-US" altLang="en-US" sz="1200" dirty="0" err="1">
                <a:latin typeface="Helvetica Neue"/>
                <a:cs typeface="Arial" pitchFamily="34" charset="0"/>
              </a:rPr>
              <a:t>skype</a:t>
            </a:r>
            <a:r>
              <a:rPr lang="en-US" altLang="en-US" sz="1200" dirty="0">
                <a:latin typeface="Helvetica Neue"/>
                <a:cs typeface="Arial" pitchFamily="34" charset="0"/>
              </a:rPr>
              <a:t> session or letter whilst you just get the next job done.  Who do you want to stay in touch with on a regular basis and who have you not made contact with in ages?</a:t>
            </a:r>
            <a:endParaRPr lang="en-US" altLang="en-US" sz="900" dirty="0">
              <a:latin typeface="Arial" pitchFamily="34" charset="0"/>
              <a:cs typeface="Arial" pitchFamily="34" charset="0"/>
            </a:endParaRPr>
          </a:p>
          <a:p>
            <a:pPr lvl="0" eaLnBrk="0" fontAlgn="base" hangingPunct="0">
              <a:spcBef>
                <a:spcPct val="0"/>
              </a:spcBef>
              <a:spcAft>
                <a:spcPct val="0"/>
              </a:spcAft>
            </a:pPr>
            <a:endParaRPr lang="en-US" altLang="en-US" sz="1200" b="1" dirty="0" smtClean="0">
              <a:latin typeface="Helvetica Neue"/>
              <a:cs typeface="Arial" pitchFamily="34" charset="0"/>
            </a:endParaRPr>
          </a:p>
          <a:p>
            <a:pPr lvl="0" eaLnBrk="0" fontAlgn="base" hangingPunct="0">
              <a:spcBef>
                <a:spcPct val="0"/>
              </a:spcBef>
              <a:spcAft>
                <a:spcPct val="0"/>
              </a:spcAft>
            </a:pPr>
            <a:r>
              <a:rPr lang="en-US" altLang="en-US" sz="1200" b="1" dirty="0" smtClean="0">
                <a:latin typeface="Helvetica Neue"/>
                <a:cs typeface="Arial" pitchFamily="34" charset="0"/>
              </a:rPr>
              <a:t>Ask </a:t>
            </a:r>
            <a:r>
              <a:rPr lang="en-US" altLang="en-US" sz="1200" b="1" dirty="0">
                <a:latin typeface="Helvetica Neue"/>
                <a:cs typeface="Arial" pitchFamily="34" charset="0"/>
              </a:rPr>
              <a:t>the Audience</a:t>
            </a:r>
            <a:endParaRPr lang="en-US" altLang="en-US" sz="900" dirty="0">
              <a:latin typeface="Arial" pitchFamily="34" charset="0"/>
              <a:cs typeface="Arial" pitchFamily="34" charset="0"/>
            </a:endParaRPr>
          </a:p>
          <a:p>
            <a:pPr lvl="0" eaLnBrk="0" fontAlgn="base" hangingPunct="0">
              <a:spcBef>
                <a:spcPct val="0"/>
              </a:spcBef>
              <a:spcAft>
                <a:spcPct val="0"/>
              </a:spcAft>
            </a:pPr>
            <a:r>
              <a:rPr lang="en-US" altLang="en-US" sz="1200" dirty="0">
                <a:latin typeface="Helvetica Neue"/>
                <a:cs typeface="Arial" pitchFamily="34" charset="0"/>
              </a:rPr>
              <a:t>Family &amp; friends can all too easily be forgotten, in particular, your partner can be someone who spends her/his life waiting for the next school holiday, just to get some of your attention.  Why not plan a meal or night out, trip to the theatre or cinema etc. with family and </a:t>
            </a:r>
            <a:r>
              <a:rPr lang="en-US" altLang="en-US" sz="1200" dirty="0" smtClean="0">
                <a:latin typeface="Helvetica Neue"/>
                <a:cs typeface="Arial" pitchFamily="34" charset="0"/>
              </a:rPr>
              <a:t>friends.  The break will do you good and you might even enjoy it.</a:t>
            </a:r>
            <a:endParaRPr lang="en-US" altLang="en-US" sz="900" dirty="0">
              <a:latin typeface="Arial" pitchFamily="34" charset="0"/>
              <a:cs typeface="Arial" pitchFamily="34" charset="0"/>
              <a:hlinkClick r:id="rId3"/>
            </a:endParaRPr>
          </a:p>
          <a:p>
            <a:pPr lvl="0" eaLnBrk="0" fontAlgn="base" hangingPunct="0">
              <a:spcBef>
                <a:spcPct val="0"/>
              </a:spcBef>
              <a:spcAft>
                <a:spcPct val="0"/>
              </a:spcAft>
            </a:pPr>
            <a:r>
              <a:rPr lang="en-US" altLang="en-US" sz="1200" dirty="0">
                <a:latin typeface="Helvetica Neue"/>
                <a:cs typeface="Arial" pitchFamily="34" charset="0"/>
                <a:hlinkClick r:id="rId3"/>
              </a:rPr>
              <a:t>  </a:t>
            </a:r>
            <a:endParaRPr lang="en-US" altLang="en-US" sz="900" dirty="0">
              <a:latin typeface="Arial" pitchFamily="34" charset="0"/>
              <a:cs typeface="Arial" pitchFamily="34" charset="0"/>
            </a:endParaRPr>
          </a:p>
          <a:p>
            <a:pPr lvl="0" eaLnBrk="0" fontAlgn="base" hangingPunct="0">
              <a:spcBef>
                <a:spcPct val="0"/>
              </a:spcBef>
              <a:spcAft>
                <a:spcPct val="0"/>
              </a:spcAft>
            </a:pPr>
            <a:r>
              <a:rPr lang="en-US" altLang="en-US" sz="1200" dirty="0">
                <a:latin typeface="Helvetica Neue"/>
                <a:cs typeface="Arial" pitchFamily="34" charset="0"/>
              </a:rPr>
              <a:t>It is sometimes a really great idea to book a weekend away in the middle of a half term.  Three or four weeks in, a mini-break with a loved one can give you the boost you need to make it through the half term with a smile on your face.  Try somewhere local – it reduces down on the travel hassles and means you can just book in for one night which </a:t>
            </a:r>
            <a:r>
              <a:rPr lang="en-US" altLang="en-US" sz="1200" dirty="0" smtClean="0">
                <a:latin typeface="Helvetica Neue"/>
                <a:cs typeface="Arial" pitchFamily="34" charset="0"/>
              </a:rPr>
              <a:t>keeps the cost down.</a:t>
            </a:r>
          </a:p>
          <a:p>
            <a:pPr lvl="0" eaLnBrk="0" fontAlgn="base" hangingPunct="0">
              <a:spcBef>
                <a:spcPct val="0"/>
              </a:spcBef>
              <a:spcAft>
                <a:spcPct val="0"/>
              </a:spcAft>
            </a:pPr>
            <a:endParaRPr lang="en-US" altLang="en-US" sz="1200" dirty="0" smtClean="0">
              <a:latin typeface="Helvetica Neue"/>
              <a:cs typeface="Arial" pitchFamily="34" charset="0"/>
            </a:endParaRPr>
          </a:p>
          <a:p>
            <a:pPr lvl="0" eaLnBrk="0" fontAlgn="base" hangingPunct="0">
              <a:spcBef>
                <a:spcPct val="0"/>
              </a:spcBef>
              <a:spcAft>
                <a:spcPct val="0"/>
              </a:spcAft>
            </a:pPr>
            <a:r>
              <a:rPr lang="en-US" altLang="en-US" sz="1200" b="1" dirty="0" smtClean="0">
                <a:latin typeface="Helvetica Neue"/>
                <a:cs typeface="Arial" pitchFamily="34" charset="0"/>
              </a:rPr>
              <a:t>Healthy </a:t>
            </a:r>
            <a:r>
              <a:rPr lang="en-US" altLang="en-US" sz="1200" b="1" dirty="0">
                <a:latin typeface="Helvetica Neue"/>
                <a:cs typeface="Arial" pitchFamily="34" charset="0"/>
              </a:rPr>
              <a:t>Living</a:t>
            </a:r>
            <a:endParaRPr lang="en-US" altLang="en-US" sz="900" dirty="0">
              <a:latin typeface="Arial" pitchFamily="34" charset="0"/>
              <a:cs typeface="Arial" pitchFamily="34" charset="0"/>
            </a:endParaRPr>
          </a:p>
          <a:p>
            <a:pPr lvl="0" eaLnBrk="0" fontAlgn="base" hangingPunct="0">
              <a:spcBef>
                <a:spcPct val="0"/>
              </a:spcBef>
              <a:spcAft>
                <a:spcPct val="0"/>
              </a:spcAft>
            </a:pPr>
            <a:endParaRPr lang="en-US" altLang="en-US" sz="1200" b="1" dirty="0" smtClean="0">
              <a:latin typeface="Helvetica Neue"/>
              <a:cs typeface="Arial" pitchFamily="34" charset="0"/>
            </a:endParaRPr>
          </a:p>
          <a:p>
            <a:pPr lvl="0" eaLnBrk="0" fontAlgn="base" hangingPunct="0">
              <a:spcBef>
                <a:spcPct val="0"/>
              </a:spcBef>
              <a:spcAft>
                <a:spcPct val="0"/>
              </a:spcAft>
            </a:pPr>
            <a:r>
              <a:rPr lang="en-US" altLang="en-US" sz="1200" b="1" dirty="0" smtClean="0">
                <a:latin typeface="Helvetica Neue"/>
                <a:cs typeface="Arial" pitchFamily="34" charset="0"/>
              </a:rPr>
              <a:t>Exercise</a:t>
            </a:r>
            <a:endParaRPr lang="en-US" altLang="en-US" sz="900" dirty="0">
              <a:latin typeface="Arial" pitchFamily="34" charset="0"/>
              <a:cs typeface="Arial" pitchFamily="34" charset="0"/>
            </a:endParaRPr>
          </a:p>
          <a:p>
            <a:pPr lvl="0" eaLnBrk="0" fontAlgn="base" hangingPunct="0">
              <a:spcBef>
                <a:spcPct val="0"/>
              </a:spcBef>
              <a:spcAft>
                <a:spcPct val="0"/>
              </a:spcAft>
            </a:pPr>
            <a:r>
              <a:rPr lang="en-US" altLang="en-US" sz="1200" dirty="0">
                <a:latin typeface="Helvetica Neue"/>
                <a:cs typeface="Arial" pitchFamily="34" charset="0"/>
              </a:rPr>
              <a:t>Exercise is not only good for our bodies it is good for our minds.  Exercise makes you feel happier alongside doing great things for your heart, general muscle tone and helping you remain/become a healthy weight.  How and when are you going to exercise each week?  You need to look after your body as it is the only one you’ll get</a:t>
            </a:r>
            <a:r>
              <a:rPr lang="en-US" altLang="en-US" sz="1200" dirty="0" smtClean="0">
                <a:latin typeface="Helvetica Neue"/>
                <a:cs typeface="Arial" pitchFamily="34" charset="0"/>
              </a:rPr>
              <a:t>.</a:t>
            </a:r>
            <a:endParaRPr lang="en-US" altLang="en-US" sz="900" dirty="0">
              <a:latin typeface="Arial" pitchFamily="34" charset="0"/>
              <a:cs typeface="Arial" pitchFamily="34" charset="0"/>
            </a:endParaRPr>
          </a:p>
        </p:txBody>
      </p:sp>
    </p:spTree>
    <p:extLst>
      <p:ext uri="{BB962C8B-B14F-4D97-AF65-F5344CB8AC3E}">
        <p14:creationId xmlns:p14="http://schemas.microsoft.com/office/powerpoint/2010/main" val="29757701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274638"/>
            <a:ext cx="8229600" cy="706090"/>
          </a:xfrm>
        </p:spPr>
        <p:txBody>
          <a:bodyPr/>
          <a:lstStyle/>
          <a:p>
            <a:r>
              <a:rPr lang="en-GB" sz="2800" dirty="0" smtClean="0"/>
              <a:t>Context – (What each area means?)</a:t>
            </a:r>
          </a:p>
        </p:txBody>
      </p:sp>
      <p:sp>
        <p:nvSpPr>
          <p:cNvPr id="3075" name="Content Placeholder 2"/>
          <p:cNvSpPr>
            <a:spLocks noGrp="1"/>
          </p:cNvSpPr>
          <p:nvPr>
            <p:ph idx="1"/>
          </p:nvPr>
        </p:nvSpPr>
        <p:spPr>
          <a:xfrm>
            <a:off x="234950" y="908720"/>
            <a:ext cx="8653463" cy="5622255"/>
          </a:xfrm>
        </p:spPr>
        <p:txBody>
          <a:bodyPr/>
          <a:lstStyle/>
          <a:p>
            <a:pPr marL="0" indent="0">
              <a:buNone/>
            </a:pPr>
            <a:endParaRPr lang="en-GB" sz="1000" b="1" dirty="0"/>
          </a:p>
          <a:p>
            <a:endParaRPr lang="en-GB" sz="1000" dirty="0" smtClean="0"/>
          </a:p>
          <a:p>
            <a:endParaRPr lang="en-GB" sz="1000" dirty="0" smtClean="0"/>
          </a:p>
        </p:txBody>
      </p:sp>
      <p:sp>
        <p:nvSpPr>
          <p:cNvPr id="2" name="TextBox 1"/>
          <p:cNvSpPr txBox="1"/>
          <p:nvPr/>
        </p:nvSpPr>
        <p:spPr>
          <a:xfrm>
            <a:off x="251520" y="908720"/>
            <a:ext cx="8640960" cy="369332"/>
          </a:xfrm>
          <a:prstGeom prst="rect">
            <a:avLst/>
          </a:prstGeom>
          <a:noFill/>
        </p:spPr>
        <p:txBody>
          <a:bodyPr wrap="square" rtlCol="0">
            <a:spAutoFit/>
          </a:bodyPr>
          <a:lstStyle/>
          <a:p>
            <a:endParaRPr lang="en-GB" sz="900" dirty="0"/>
          </a:p>
          <a:p>
            <a:endParaRPr lang="en-GB" sz="900" dirty="0"/>
          </a:p>
        </p:txBody>
      </p:sp>
      <p:sp>
        <p:nvSpPr>
          <p:cNvPr id="3" name="TextBox 2"/>
          <p:cNvSpPr txBox="1"/>
          <p:nvPr/>
        </p:nvSpPr>
        <p:spPr>
          <a:xfrm>
            <a:off x="251520" y="764704"/>
            <a:ext cx="8640960" cy="5847755"/>
          </a:xfrm>
          <a:prstGeom prst="rect">
            <a:avLst/>
          </a:prstGeom>
          <a:noFill/>
        </p:spPr>
        <p:txBody>
          <a:bodyPr wrap="square" rtlCol="0">
            <a:spAutoFit/>
          </a:bodyPr>
          <a:lstStyle/>
          <a:p>
            <a:pPr lvl="0" eaLnBrk="0" fontAlgn="base" hangingPunct="0">
              <a:spcBef>
                <a:spcPct val="0"/>
              </a:spcBef>
              <a:spcAft>
                <a:spcPct val="0"/>
              </a:spcAft>
            </a:pPr>
            <a:r>
              <a:rPr lang="en-US" altLang="en-US" sz="1100" b="1" dirty="0">
                <a:latin typeface="Helvetica Neue"/>
                <a:cs typeface="Arial" pitchFamily="34" charset="0"/>
              </a:rPr>
              <a:t>Diet</a:t>
            </a:r>
            <a:endParaRPr lang="en-US" altLang="en-US" sz="800" dirty="0">
              <a:latin typeface="Arial" pitchFamily="34" charset="0"/>
              <a:cs typeface="Arial" pitchFamily="34" charset="0"/>
            </a:endParaRPr>
          </a:p>
          <a:p>
            <a:pPr lvl="0" eaLnBrk="0" fontAlgn="base" hangingPunct="0">
              <a:spcBef>
                <a:spcPct val="0"/>
              </a:spcBef>
              <a:spcAft>
                <a:spcPct val="0"/>
              </a:spcAft>
            </a:pPr>
            <a:r>
              <a:rPr lang="en-US" altLang="en-US" sz="1100" dirty="0">
                <a:latin typeface="Helvetica Neue"/>
                <a:cs typeface="Arial" pitchFamily="34" charset="0"/>
              </a:rPr>
              <a:t>We hopefully all know about 5 a day.  There is a danger, when you are continually on the go, that you skip the odd meal or replace it with cakes &amp; biscuits, snatched in a quick break.  Do you ever find yourself lying awake at night on a “caffeine high” only to repeat the dose the following day because you feel tired?  Think about you diet and pick one thing that you need to start or stop doing.  Write it down and commit to making that change.</a:t>
            </a:r>
            <a:endParaRPr lang="en-US" altLang="en-US" sz="800" dirty="0">
              <a:latin typeface="Arial" pitchFamily="34" charset="0"/>
              <a:cs typeface="Arial" pitchFamily="34" charset="0"/>
            </a:endParaRPr>
          </a:p>
          <a:p>
            <a:pPr lvl="0" eaLnBrk="0" fontAlgn="base" hangingPunct="0">
              <a:spcBef>
                <a:spcPct val="0"/>
              </a:spcBef>
              <a:spcAft>
                <a:spcPct val="0"/>
              </a:spcAft>
            </a:pPr>
            <a:endParaRPr lang="en-US" altLang="en-US" sz="1100" b="1" dirty="0" smtClean="0">
              <a:latin typeface="Helvetica Neue"/>
              <a:cs typeface="Arial" pitchFamily="34" charset="0"/>
            </a:endParaRPr>
          </a:p>
          <a:p>
            <a:pPr lvl="0" eaLnBrk="0" fontAlgn="base" hangingPunct="0">
              <a:spcBef>
                <a:spcPct val="0"/>
              </a:spcBef>
              <a:spcAft>
                <a:spcPct val="0"/>
              </a:spcAft>
            </a:pPr>
            <a:r>
              <a:rPr lang="en-US" altLang="en-US" sz="1100" b="1" dirty="0" smtClean="0">
                <a:latin typeface="Helvetica Neue"/>
                <a:cs typeface="Arial" pitchFamily="34" charset="0"/>
              </a:rPr>
              <a:t>Risk </a:t>
            </a:r>
            <a:r>
              <a:rPr lang="en-US" altLang="en-US" sz="1100" b="1" dirty="0">
                <a:latin typeface="Helvetica Neue"/>
                <a:cs typeface="Arial" pitchFamily="34" charset="0"/>
              </a:rPr>
              <a:t>Factors</a:t>
            </a:r>
            <a:endParaRPr lang="en-US" altLang="en-US" sz="800" dirty="0">
              <a:latin typeface="Arial" pitchFamily="34" charset="0"/>
              <a:cs typeface="Arial" pitchFamily="34" charset="0"/>
            </a:endParaRPr>
          </a:p>
          <a:p>
            <a:pPr lvl="0" eaLnBrk="0" fontAlgn="base" hangingPunct="0">
              <a:spcBef>
                <a:spcPct val="0"/>
              </a:spcBef>
              <a:spcAft>
                <a:spcPct val="0"/>
              </a:spcAft>
            </a:pPr>
            <a:r>
              <a:rPr lang="en-US" altLang="en-US" sz="1100" dirty="0">
                <a:latin typeface="Helvetica Neue"/>
                <a:cs typeface="Arial" pitchFamily="34" charset="0"/>
              </a:rPr>
              <a:t>Excessive alcohol, being overweight, stress, lack of sleep are all things that we know make us unwell.   If we don’t deal with these issue early then you will become unwell.  Not good for you, not good for your family and friends and not good for your students.  Be honest with yourself – do you have any risk factors?  What are you going to do about them?</a:t>
            </a:r>
            <a:endParaRPr lang="en-US" altLang="en-US" sz="800" dirty="0">
              <a:latin typeface="Arial" pitchFamily="34" charset="0"/>
              <a:cs typeface="Arial" pitchFamily="34" charset="0"/>
            </a:endParaRPr>
          </a:p>
          <a:p>
            <a:pPr lvl="0" eaLnBrk="0" fontAlgn="base" hangingPunct="0">
              <a:spcBef>
                <a:spcPct val="0"/>
              </a:spcBef>
              <a:spcAft>
                <a:spcPct val="0"/>
              </a:spcAft>
            </a:pPr>
            <a:endParaRPr lang="en-US" altLang="en-US" sz="1100" b="1" dirty="0" smtClean="0">
              <a:latin typeface="Helvetica Neue"/>
              <a:cs typeface="Arial" pitchFamily="34" charset="0"/>
            </a:endParaRPr>
          </a:p>
          <a:p>
            <a:pPr lvl="0" eaLnBrk="0" fontAlgn="base" hangingPunct="0">
              <a:spcBef>
                <a:spcPct val="0"/>
              </a:spcBef>
              <a:spcAft>
                <a:spcPct val="0"/>
              </a:spcAft>
            </a:pPr>
            <a:r>
              <a:rPr lang="en-US" altLang="en-US" sz="1100" b="1" dirty="0" smtClean="0">
                <a:latin typeface="Helvetica Neue"/>
                <a:cs typeface="Arial" pitchFamily="34" charset="0"/>
              </a:rPr>
              <a:t>Helping </a:t>
            </a:r>
            <a:r>
              <a:rPr lang="en-US" altLang="en-US" sz="1100" b="1" dirty="0">
                <a:latin typeface="Helvetica Neue"/>
                <a:cs typeface="Arial" pitchFamily="34" charset="0"/>
              </a:rPr>
              <a:t>Hand</a:t>
            </a:r>
            <a:endParaRPr lang="en-US" altLang="en-US" sz="800" dirty="0">
              <a:latin typeface="Arial" pitchFamily="34" charset="0"/>
              <a:cs typeface="Arial" pitchFamily="34" charset="0"/>
            </a:endParaRPr>
          </a:p>
          <a:p>
            <a:pPr lvl="0" eaLnBrk="0" fontAlgn="base" hangingPunct="0">
              <a:spcBef>
                <a:spcPct val="0"/>
              </a:spcBef>
              <a:spcAft>
                <a:spcPct val="0"/>
              </a:spcAft>
            </a:pPr>
            <a:r>
              <a:rPr lang="en-US" altLang="en-US" sz="1100" dirty="0">
                <a:latin typeface="Helvetica Neue"/>
                <a:cs typeface="Arial" pitchFamily="34" charset="0"/>
              </a:rPr>
              <a:t>It’s an odd thing but helping others makes us feel better.  Now that's a “win-win”.  There are so many ways to help but here are a few – take part in a sponsored walk/swim/run (also ticks the exercise box), go to a charity event, give some time up one evening or at the weekend to help a local charity (a change is as good as a rest), </a:t>
            </a:r>
            <a:r>
              <a:rPr lang="en-US" altLang="en-US" sz="1100" dirty="0" err="1">
                <a:latin typeface="Helvetica Neue"/>
                <a:cs typeface="Arial" pitchFamily="34" charset="0"/>
              </a:rPr>
              <a:t>organise</a:t>
            </a:r>
            <a:r>
              <a:rPr lang="en-US" altLang="en-US" sz="1100" dirty="0">
                <a:latin typeface="Helvetica Neue"/>
                <a:cs typeface="Arial" pitchFamily="34" charset="0"/>
              </a:rPr>
              <a:t> a charity event with your form, secretly surprise a colleague with a random act of kindness, take part in a Secret Santa … the list goes on.  What would you like to do to make a difference to someone else’s life?</a:t>
            </a:r>
            <a:endParaRPr lang="en-US" altLang="en-US" sz="800" dirty="0">
              <a:latin typeface="Arial" pitchFamily="34" charset="0"/>
              <a:cs typeface="Arial" pitchFamily="34" charset="0"/>
            </a:endParaRPr>
          </a:p>
          <a:p>
            <a:pPr lvl="0" eaLnBrk="0" fontAlgn="base" hangingPunct="0">
              <a:spcBef>
                <a:spcPct val="0"/>
              </a:spcBef>
              <a:spcAft>
                <a:spcPct val="0"/>
              </a:spcAft>
            </a:pPr>
            <a:endParaRPr lang="en-US" altLang="en-US" sz="1100" b="1" dirty="0" smtClean="0">
              <a:latin typeface="Helvetica Neue"/>
              <a:cs typeface="Arial" pitchFamily="34" charset="0"/>
            </a:endParaRPr>
          </a:p>
          <a:p>
            <a:pPr lvl="0" eaLnBrk="0" fontAlgn="base" hangingPunct="0">
              <a:spcBef>
                <a:spcPct val="0"/>
              </a:spcBef>
              <a:spcAft>
                <a:spcPct val="0"/>
              </a:spcAft>
            </a:pPr>
            <a:r>
              <a:rPr lang="en-US" altLang="en-US" sz="1100" b="1" dirty="0" smtClean="0">
                <a:latin typeface="Helvetica Neue"/>
                <a:cs typeface="Arial" pitchFamily="34" charset="0"/>
              </a:rPr>
              <a:t>It’s </a:t>
            </a:r>
            <a:r>
              <a:rPr lang="en-US" altLang="en-US" sz="1100" b="1" dirty="0">
                <a:latin typeface="Helvetica Neue"/>
                <a:cs typeface="Arial" pitchFamily="34" charset="0"/>
              </a:rPr>
              <a:t>Good to Chat</a:t>
            </a:r>
            <a:endParaRPr lang="en-US" altLang="en-US" sz="800" dirty="0">
              <a:latin typeface="Arial" pitchFamily="34" charset="0"/>
              <a:cs typeface="Arial" pitchFamily="34" charset="0"/>
            </a:endParaRPr>
          </a:p>
          <a:p>
            <a:pPr lvl="0" eaLnBrk="0" fontAlgn="base" hangingPunct="0">
              <a:spcBef>
                <a:spcPct val="0"/>
              </a:spcBef>
              <a:spcAft>
                <a:spcPct val="0"/>
              </a:spcAft>
            </a:pPr>
            <a:r>
              <a:rPr lang="en-US" altLang="en-US" sz="1100" dirty="0">
                <a:latin typeface="Helvetica Neue"/>
                <a:cs typeface="Arial" pitchFamily="34" charset="0"/>
              </a:rPr>
              <a:t>There are times when we need to talk through challenges or stresses that we are feeling.  On occasion we want people to help us solve the problem and other times we just want someone to listen.  It can also help us find a solution when we just </a:t>
            </a:r>
            <a:r>
              <a:rPr lang="en-US" altLang="en-US" sz="1100" dirty="0" err="1">
                <a:latin typeface="Helvetica Neue"/>
                <a:cs typeface="Arial" pitchFamily="34" charset="0"/>
              </a:rPr>
              <a:t>verbalise</a:t>
            </a:r>
            <a:r>
              <a:rPr lang="en-US" altLang="en-US" sz="1100" dirty="0">
                <a:latin typeface="Helvetica Neue"/>
                <a:cs typeface="Arial" pitchFamily="34" charset="0"/>
              </a:rPr>
              <a:t> the issues to someone.  What do you need to chat about and who would be a good person to chat with.  You may want to work with someone on a regular basis in a reciprocal arrangement.  Good friends and good work colleagues can both make effective coaches.</a:t>
            </a:r>
            <a:endParaRPr lang="en-US" altLang="en-US" sz="800" dirty="0">
              <a:latin typeface="Arial" pitchFamily="34" charset="0"/>
              <a:cs typeface="Arial" pitchFamily="34" charset="0"/>
            </a:endParaRPr>
          </a:p>
          <a:p>
            <a:pPr lvl="0" eaLnBrk="0" fontAlgn="base" hangingPunct="0">
              <a:spcBef>
                <a:spcPct val="0"/>
              </a:spcBef>
              <a:spcAft>
                <a:spcPct val="0"/>
              </a:spcAft>
            </a:pPr>
            <a:endParaRPr lang="en-US" altLang="en-US" sz="1100" b="1" dirty="0" smtClean="0">
              <a:latin typeface="Helvetica Neue"/>
              <a:cs typeface="Arial" pitchFamily="34" charset="0"/>
            </a:endParaRPr>
          </a:p>
          <a:p>
            <a:pPr lvl="0" eaLnBrk="0" fontAlgn="base" hangingPunct="0">
              <a:spcBef>
                <a:spcPct val="0"/>
              </a:spcBef>
              <a:spcAft>
                <a:spcPct val="0"/>
              </a:spcAft>
            </a:pPr>
            <a:r>
              <a:rPr lang="en-US" altLang="en-US" sz="1100" b="1" dirty="0" smtClean="0">
                <a:latin typeface="Helvetica Neue"/>
                <a:cs typeface="Arial" pitchFamily="34" charset="0"/>
              </a:rPr>
              <a:t>Put </a:t>
            </a:r>
            <a:r>
              <a:rPr lang="en-US" altLang="en-US" sz="1100" b="1" dirty="0">
                <a:latin typeface="Helvetica Neue"/>
                <a:cs typeface="Arial" pitchFamily="34" charset="0"/>
              </a:rPr>
              <a:t>Your Worries in a Box</a:t>
            </a:r>
            <a:endParaRPr lang="en-US" altLang="en-US" sz="800" dirty="0">
              <a:latin typeface="Arial" pitchFamily="34" charset="0"/>
              <a:cs typeface="Arial" pitchFamily="34" charset="0"/>
            </a:endParaRPr>
          </a:p>
          <a:p>
            <a:pPr lvl="0" eaLnBrk="0" fontAlgn="base" hangingPunct="0">
              <a:spcBef>
                <a:spcPct val="0"/>
              </a:spcBef>
              <a:spcAft>
                <a:spcPct val="0"/>
              </a:spcAft>
            </a:pPr>
            <a:r>
              <a:rPr lang="en-US" altLang="en-US" sz="1100" dirty="0">
                <a:latin typeface="Helvetica Neue"/>
                <a:cs typeface="Arial" pitchFamily="34" charset="0"/>
              </a:rPr>
              <a:t> </a:t>
            </a:r>
            <a:r>
              <a:rPr lang="en-US" altLang="en-US" sz="1100" dirty="0" smtClean="0">
                <a:latin typeface="Helvetica Neue"/>
                <a:cs typeface="Arial" pitchFamily="34" charset="0"/>
              </a:rPr>
              <a:t>There </a:t>
            </a:r>
            <a:r>
              <a:rPr lang="en-US" altLang="en-US" sz="1100" dirty="0">
                <a:latin typeface="Helvetica Neue"/>
                <a:cs typeface="Arial" pitchFamily="34" charset="0"/>
              </a:rPr>
              <a:t>are some times when the job just simply gets too busy.  There are other times we worry about things we can’t actually do very much about.  Time to put your worries in a box.  Make a list of your worries – this is to stop you worrying about forgetting them – write them down and put them in a box.  If you are a bit OCD, why not put them in date order!  Periodically get the box down and look at your list of worries – can you now throw it away?  Deal with it?  Put it back in the box for another day?</a:t>
            </a:r>
            <a:endParaRPr lang="en-US" altLang="en-US" sz="800" dirty="0">
              <a:latin typeface="Arial" pitchFamily="34" charset="0"/>
              <a:cs typeface="Arial" pitchFamily="34" charset="0"/>
            </a:endParaRPr>
          </a:p>
          <a:p>
            <a:pPr lvl="0" eaLnBrk="0" fontAlgn="base" hangingPunct="0">
              <a:spcBef>
                <a:spcPct val="0"/>
              </a:spcBef>
              <a:spcAft>
                <a:spcPct val="0"/>
              </a:spcAft>
            </a:pPr>
            <a:endParaRPr lang="en-US" altLang="en-US" sz="1100" b="1" dirty="0" smtClean="0">
              <a:latin typeface="Helvetica Neue"/>
              <a:cs typeface="Arial" pitchFamily="34" charset="0"/>
            </a:endParaRPr>
          </a:p>
          <a:p>
            <a:pPr lvl="0" eaLnBrk="0" fontAlgn="base" hangingPunct="0">
              <a:spcBef>
                <a:spcPct val="0"/>
              </a:spcBef>
              <a:spcAft>
                <a:spcPct val="0"/>
              </a:spcAft>
            </a:pPr>
            <a:r>
              <a:rPr lang="en-US" altLang="en-US" sz="1100" b="1" dirty="0" smtClean="0">
                <a:latin typeface="Helvetica Neue"/>
                <a:cs typeface="Arial" pitchFamily="34" charset="0"/>
              </a:rPr>
              <a:t>Time </a:t>
            </a:r>
            <a:r>
              <a:rPr lang="en-US" altLang="en-US" sz="1100" b="1" dirty="0">
                <a:latin typeface="Helvetica Neue"/>
                <a:cs typeface="Arial" pitchFamily="34" charset="0"/>
              </a:rPr>
              <a:t>Out</a:t>
            </a:r>
            <a:endParaRPr lang="en-US" altLang="en-US" sz="800" dirty="0">
              <a:latin typeface="Arial" pitchFamily="34" charset="0"/>
              <a:cs typeface="Arial" pitchFamily="34" charset="0"/>
            </a:endParaRPr>
          </a:p>
          <a:p>
            <a:pPr lvl="0" eaLnBrk="0" fontAlgn="base" hangingPunct="0">
              <a:spcBef>
                <a:spcPct val="0"/>
              </a:spcBef>
              <a:spcAft>
                <a:spcPct val="0"/>
              </a:spcAft>
            </a:pPr>
            <a:r>
              <a:rPr lang="en-US" altLang="en-US" sz="1100" dirty="0">
                <a:latin typeface="Helvetica Neue"/>
                <a:cs typeface="Arial" pitchFamily="34" charset="0"/>
              </a:rPr>
              <a:t>Every now and then you do need to simply stop and reflect on how life is going.  Are you walking in the direction of your dreams, doing things that are important to you?  Are you in a velvet lined rut or maybe one that is a little less comfortable?</a:t>
            </a:r>
            <a:endParaRPr lang="en-US" altLang="en-US" sz="800" dirty="0">
              <a:latin typeface="Arial" pitchFamily="34" charset="0"/>
              <a:cs typeface="Arial" pitchFamily="34" charset="0"/>
            </a:endParaRPr>
          </a:p>
          <a:p>
            <a:pPr lvl="0" eaLnBrk="0" fontAlgn="base" hangingPunct="0">
              <a:spcBef>
                <a:spcPct val="0"/>
              </a:spcBef>
              <a:spcAft>
                <a:spcPct val="0"/>
              </a:spcAft>
            </a:pPr>
            <a:r>
              <a:rPr lang="en-US" altLang="en-US" sz="1100" dirty="0">
                <a:latin typeface="Helvetica Neue"/>
                <a:cs typeface="Arial" pitchFamily="34" charset="0"/>
              </a:rPr>
              <a:t>What is giving you joy and what do you need to change</a:t>
            </a:r>
            <a:r>
              <a:rPr lang="en-US" altLang="en-US" sz="1100" dirty="0" smtClean="0">
                <a:latin typeface="Helvetica Neue"/>
                <a:cs typeface="Arial" pitchFamily="34" charset="0"/>
              </a:rPr>
              <a:t>?</a:t>
            </a:r>
            <a:endParaRPr lang="en-US" altLang="en-US" sz="25300" dirty="0">
              <a:latin typeface="Helvetica Neue"/>
              <a:cs typeface="Arial" pitchFamily="34" charset="0"/>
            </a:endParaRPr>
          </a:p>
        </p:txBody>
      </p:sp>
    </p:spTree>
    <p:extLst>
      <p:ext uri="{BB962C8B-B14F-4D97-AF65-F5344CB8AC3E}">
        <p14:creationId xmlns:p14="http://schemas.microsoft.com/office/powerpoint/2010/main" val="707554260"/>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2466</TotalTime>
  <Words>97</Words>
  <Application>Microsoft Office PowerPoint</Application>
  <PresentationFormat>On-screen Show (4:3)</PresentationFormat>
  <Paragraphs>50</Paragraphs>
  <Slides>3</Slides>
  <Notes>1</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Default Design</vt:lpstr>
      <vt:lpstr>PowerPoint Presentation</vt:lpstr>
      <vt:lpstr>Context – (What each area means?)</vt:lpstr>
      <vt:lpstr>Context – (What each area means?)</vt:lpstr>
    </vt:vector>
  </TitlesOfParts>
  <Company>St. Mary's Catholic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@LeadingLearner</dc:creator>
  <cp:lastModifiedBy>Administrator</cp:lastModifiedBy>
  <cp:revision>74</cp:revision>
  <cp:lastPrinted>2013-10-22T14:19:00Z</cp:lastPrinted>
  <dcterms:created xsi:type="dcterms:W3CDTF">2013-08-16T09:46:36Z</dcterms:created>
  <dcterms:modified xsi:type="dcterms:W3CDTF">2013-10-22T15:18:49Z</dcterms:modified>
</cp:coreProperties>
</file>