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
  </p:notesMasterIdLst>
  <p:sldIdLst>
    <p:sldId id="268" r:id="rId2"/>
    <p:sldId id="258" r:id="rId3"/>
    <p:sldId id="269" r:id="rId4"/>
    <p:sldId id="270" r:id="rId5"/>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CC"/>
    <a:srgbClr val="FF9999"/>
    <a:srgbClr val="99FF66"/>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p:restoredTop sz="94660"/>
  </p:normalViewPr>
  <p:slideViewPr>
    <p:cSldViewPr>
      <p:cViewPr varScale="1">
        <p:scale>
          <a:sx n="69" d="100"/>
          <a:sy n="69" d="100"/>
        </p:scale>
        <p:origin x="-118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76363" cy="511731"/>
          </a:xfrm>
          <a:prstGeom prst="rect">
            <a:avLst/>
          </a:prstGeom>
        </p:spPr>
        <p:txBody>
          <a:bodyPr vert="horz" lIns="94650" tIns="47325" rIns="94650" bIns="47325" rtlCol="0"/>
          <a:lstStyle>
            <a:lvl1pPr algn="l">
              <a:defRPr sz="1200"/>
            </a:lvl1pPr>
          </a:lstStyle>
          <a:p>
            <a:endParaRPr lang="en-GB"/>
          </a:p>
        </p:txBody>
      </p:sp>
      <p:sp>
        <p:nvSpPr>
          <p:cNvPr id="3" name="Date Placeholder 2"/>
          <p:cNvSpPr>
            <a:spLocks noGrp="1"/>
          </p:cNvSpPr>
          <p:nvPr>
            <p:ph type="dt" idx="1"/>
          </p:nvPr>
        </p:nvSpPr>
        <p:spPr>
          <a:xfrm>
            <a:off x="4021294" y="0"/>
            <a:ext cx="3076363" cy="511731"/>
          </a:xfrm>
          <a:prstGeom prst="rect">
            <a:avLst/>
          </a:prstGeom>
        </p:spPr>
        <p:txBody>
          <a:bodyPr vert="horz" lIns="94650" tIns="47325" rIns="94650" bIns="47325" rtlCol="0"/>
          <a:lstStyle>
            <a:lvl1pPr algn="r">
              <a:defRPr sz="1200"/>
            </a:lvl1pPr>
          </a:lstStyle>
          <a:p>
            <a:fld id="{099D5D36-2F1F-4396-92B6-67DCC11CAD40}" type="datetimeFigureOut">
              <a:rPr lang="en-GB" smtClean="0"/>
              <a:t>30/01/2014</a:t>
            </a:fld>
            <a:endParaRPr lang="en-GB"/>
          </a:p>
        </p:txBody>
      </p:sp>
      <p:sp>
        <p:nvSpPr>
          <p:cNvPr id="4" name="Slide Image Placeholder 3"/>
          <p:cNvSpPr>
            <a:spLocks noGrp="1" noRot="1" noChangeAspect="1"/>
          </p:cNvSpPr>
          <p:nvPr>
            <p:ph type="sldImg" idx="2"/>
          </p:nvPr>
        </p:nvSpPr>
        <p:spPr>
          <a:xfrm>
            <a:off x="992188" y="768350"/>
            <a:ext cx="5116512" cy="3836988"/>
          </a:xfrm>
          <a:prstGeom prst="rect">
            <a:avLst/>
          </a:prstGeom>
          <a:noFill/>
          <a:ln w="12700">
            <a:solidFill>
              <a:prstClr val="black"/>
            </a:solidFill>
          </a:ln>
        </p:spPr>
        <p:txBody>
          <a:bodyPr vert="horz" lIns="94650" tIns="47325" rIns="94650" bIns="47325" rtlCol="0" anchor="ctr"/>
          <a:lstStyle/>
          <a:p>
            <a:endParaRPr lang="en-GB"/>
          </a:p>
        </p:txBody>
      </p:sp>
      <p:sp>
        <p:nvSpPr>
          <p:cNvPr id="5" name="Notes Placeholder 4"/>
          <p:cNvSpPr>
            <a:spLocks noGrp="1"/>
          </p:cNvSpPr>
          <p:nvPr>
            <p:ph type="body" sz="quarter" idx="3"/>
          </p:nvPr>
        </p:nvSpPr>
        <p:spPr>
          <a:xfrm>
            <a:off x="709931" y="4861442"/>
            <a:ext cx="5679440" cy="4605576"/>
          </a:xfrm>
          <a:prstGeom prst="rect">
            <a:avLst/>
          </a:prstGeom>
        </p:spPr>
        <p:txBody>
          <a:bodyPr vert="horz" lIns="94650" tIns="47325" rIns="94650" bIns="4732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1" y="9721106"/>
            <a:ext cx="3076363" cy="511731"/>
          </a:xfrm>
          <a:prstGeom prst="rect">
            <a:avLst/>
          </a:prstGeom>
        </p:spPr>
        <p:txBody>
          <a:bodyPr vert="horz" lIns="94650" tIns="47325" rIns="94650" bIns="47325" rtlCol="0" anchor="b"/>
          <a:lstStyle>
            <a:lvl1pPr algn="l">
              <a:defRPr sz="1200"/>
            </a:lvl1pPr>
          </a:lstStyle>
          <a:p>
            <a:endParaRPr lang="en-GB"/>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4650" tIns="47325" rIns="94650" bIns="47325" rtlCol="0" anchor="b"/>
          <a:lstStyle>
            <a:lvl1pPr algn="r">
              <a:defRPr sz="1200"/>
            </a:lvl1pPr>
          </a:lstStyle>
          <a:p>
            <a:fld id="{9659F979-44A9-49AC-A2D6-333E9C295F22}" type="slidenum">
              <a:rPr lang="en-GB" smtClean="0"/>
              <a:t>‹#›</a:t>
            </a:fld>
            <a:endParaRPr lang="en-GB"/>
          </a:p>
        </p:txBody>
      </p:sp>
    </p:spTree>
    <p:extLst>
      <p:ext uri="{BB962C8B-B14F-4D97-AF65-F5344CB8AC3E}">
        <p14:creationId xmlns:p14="http://schemas.microsoft.com/office/powerpoint/2010/main" val="6893578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A298D4A-FA88-4F2D-8B50-1D53FEF8479E}"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42629948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BE0C42C-114B-4D71-9DBA-00825BF60E0B}"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1995759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091A01A-2AE0-4CFD-9F6E-743BABB86E70}"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24306657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9494E13-95E7-4E50-8520-CCA79E70A07B}"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11010058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104211EE-97B3-464C-BEE6-E0C455672400}"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18847251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481451D4-203C-4029-A5B2-9DCD4740A169}"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31627916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D018102E-ECC2-4B4E-A3CF-60B31D0847DC}"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2741792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7ADF211-5B33-4E09-8755-05D77A394A1E}"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4434185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397BDB9-BCC3-4C34-AC43-BDCC00A149EE}"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36873460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281EE53-E310-4F69-85E6-D76ABA8BC52B}"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15466323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B222E12-612A-4BF6-B248-4FF5C697C8F0}"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464044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87CA0677-4324-4546-A0E8-279041E6B0F0}" type="slidenum">
              <a:rPr lang="en-GB">
                <a:solidFill>
                  <a:srgbClr val="000000"/>
                </a:solidFill>
              </a:rPr>
              <a:pPr fontAlgn="base">
                <a:spcBef>
                  <a:spcPct val="0"/>
                </a:spcBef>
                <a:spcAft>
                  <a:spcPct val="0"/>
                </a:spcAft>
                <a:defRPr/>
              </a:pPr>
              <a:t>‹#›</a:t>
            </a:fld>
            <a:endParaRPr lang="en-GB">
              <a:solidFill>
                <a:srgbClr val="000000"/>
              </a:solidFill>
            </a:endParaRPr>
          </a:p>
        </p:txBody>
      </p:sp>
    </p:spTree>
    <p:extLst>
      <p:ext uri="{BB962C8B-B14F-4D97-AF65-F5344CB8AC3E}">
        <p14:creationId xmlns:p14="http://schemas.microsoft.com/office/powerpoint/2010/main" val="11552326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4756"/>
          <a:stretch/>
        </p:blipFill>
        <p:spPr bwMode="auto">
          <a:xfrm>
            <a:off x="5768263" y="181948"/>
            <a:ext cx="3375737" cy="3804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6154085" y="4988593"/>
            <a:ext cx="2814915" cy="13827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p:cNvSpPr txBox="1">
            <a:spLocks noChangeArrowheads="1"/>
          </p:cNvSpPr>
          <p:nvPr/>
        </p:nvSpPr>
        <p:spPr bwMode="auto">
          <a:xfrm>
            <a:off x="1250702" y="84138"/>
            <a:ext cx="6372473" cy="550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eaLnBrk="1" hangingPunct="1">
              <a:defRPr/>
            </a:pPr>
            <a:r>
              <a:rPr lang="en-GB" sz="3200" kern="0" dirty="0" smtClean="0">
                <a:solidFill>
                  <a:srgbClr val="000000"/>
                </a:solidFill>
                <a:latin typeface="Impact" pitchFamily="34" charset="0"/>
              </a:rPr>
              <a:t>The 5 Minute Research Plan</a:t>
            </a:r>
            <a:endParaRPr lang="en-GB" sz="1400" kern="0" dirty="0" smtClean="0">
              <a:solidFill>
                <a:srgbClr val="000000"/>
              </a:solidFill>
              <a:latin typeface="Impact" pitchFamily="34" charset="0"/>
            </a:endParaRPr>
          </a:p>
        </p:txBody>
      </p:sp>
      <p:sp>
        <p:nvSpPr>
          <p:cNvPr id="4" name="TextBox 5"/>
          <p:cNvSpPr txBox="1">
            <a:spLocks noChangeArrowheads="1"/>
          </p:cNvSpPr>
          <p:nvPr/>
        </p:nvSpPr>
        <p:spPr bwMode="auto">
          <a:xfrm>
            <a:off x="2112907" y="566193"/>
            <a:ext cx="48245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en-GB" sz="1200" i="1" dirty="0">
                <a:solidFill>
                  <a:srgbClr val="000000"/>
                </a:solidFill>
                <a:latin typeface="Calibri" pitchFamily="34" charset="0"/>
              </a:rPr>
              <a:t>….print and scribble your way to </a:t>
            </a:r>
            <a:r>
              <a:rPr lang="en-GB" sz="1200" i="1" dirty="0" smtClean="0">
                <a:solidFill>
                  <a:srgbClr val="000000"/>
                </a:solidFill>
                <a:latin typeface="Calibri" pitchFamily="34" charset="0"/>
              </a:rPr>
              <a:t>a well planned Research Project</a:t>
            </a:r>
            <a:endParaRPr lang="en-GB" sz="1200" dirty="0">
              <a:solidFill>
                <a:srgbClr val="000000"/>
              </a:solidFill>
              <a:latin typeface="Calibri" pitchFamily="34" charset="0"/>
            </a:endParaRPr>
          </a:p>
        </p:txBody>
      </p:sp>
      <p:sp>
        <p:nvSpPr>
          <p:cNvPr id="12" name="Text Box 36"/>
          <p:cNvSpPr txBox="1">
            <a:spLocks noChangeArrowheads="1"/>
          </p:cNvSpPr>
          <p:nvPr/>
        </p:nvSpPr>
        <p:spPr bwMode="auto">
          <a:xfrm>
            <a:off x="4908550" y="6591235"/>
            <a:ext cx="3673475"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pPr>
            <a:r>
              <a:rPr lang="en-GB" sz="800" dirty="0">
                <a:solidFill>
                  <a:srgbClr val="000000"/>
                </a:solidFill>
              </a:rPr>
              <a:t>Stephen Tierney </a:t>
            </a:r>
            <a:r>
              <a:rPr lang="en-GB" sz="800" dirty="0" smtClean="0">
                <a:solidFill>
                  <a:srgbClr val="000000"/>
                </a:solidFill>
              </a:rPr>
              <a:t>(2014) </a:t>
            </a:r>
            <a:r>
              <a:rPr lang="en-GB" sz="800" dirty="0">
                <a:solidFill>
                  <a:srgbClr val="000000"/>
                </a:solidFill>
              </a:rPr>
              <a:t>@</a:t>
            </a:r>
            <a:r>
              <a:rPr lang="en-GB" sz="800" dirty="0" err="1" smtClean="0">
                <a:solidFill>
                  <a:srgbClr val="000000"/>
                </a:solidFill>
              </a:rPr>
              <a:t>LeadingLearner</a:t>
            </a:r>
            <a:r>
              <a:rPr lang="en-GB" sz="800" dirty="0" smtClean="0">
                <a:solidFill>
                  <a:srgbClr val="000000"/>
                </a:solidFill>
              </a:rPr>
              <a:t> &amp; Ross McGill @</a:t>
            </a:r>
            <a:r>
              <a:rPr lang="en-GB" sz="800" dirty="0" err="1" smtClean="0">
                <a:solidFill>
                  <a:srgbClr val="000000"/>
                </a:solidFill>
              </a:rPr>
              <a:t>TeacherToolkit</a:t>
            </a:r>
            <a:r>
              <a:rPr lang="en-GB" sz="800" dirty="0" smtClean="0">
                <a:solidFill>
                  <a:srgbClr val="000000"/>
                </a:solidFill>
              </a:rPr>
              <a:t> </a:t>
            </a:r>
            <a:endParaRPr lang="en-GB" sz="800" dirty="0">
              <a:solidFill>
                <a:srgbClr val="000000"/>
              </a:solidFill>
            </a:endParaRPr>
          </a:p>
        </p:txBody>
      </p:sp>
      <p:pic>
        <p:nvPicPr>
          <p:cNvPr id="13"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6386513"/>
            <a:ext cx="336550"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96800" y="6435725"/>
            <a:ext cx="403225" cy="392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18744" y="1056128"/>
            <a:ext cx="1946801" cy="16548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51200" y="1056128"/>
            <a:ext cx="1946801" cy="16548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456" y="228700"/>
            <a:ext cx="1946801" cy="16548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639550" y="258417"/>
            <a:ext cx="1506612" cy="584775"/>
          </a:xfrm>
          <a:prstGeom prst="rect">
            <a:avLst/>
          </a:prstGeom>
          <a:noFill/>
        </p:spPr>
        <p:txBody>
          <a:bodyPr wrap="square" rtlCol="0">
            <a:spAutoFit/>
          </a:bodyPr>
          <a:lstStyle/>
          <a:p>
            <a:pPr algn="ctr"/>
            <a:r>
              <a:rPr lang="en-GB" sz="1600" b="1" dirty="0" smtClean="0">
                <a:solidFill>
                  <a:srgbClr val="FF0000"/>
                </a:solidFill>
              </a:rPr>
              <a:t>Issue or Concern</a:t>
            </a:r>
            <a:endParaRPr lang="en-GB" sz="1600" b="1" dirty="0">
              <a:solidFill>
                <a:srgbClr val="FF0000"/>
              </a:solidFill>
            </a:endParaRPr>
          </a:p>
        </p:txBody>
      </p:sp>
      <p:sp>
        <p:nvSpPr>
          <p:cNvPr id="21" name="TextBox 20"/>
          <p:cNvSpPr txBox="1"/>
          <p:nvPr/>
        </p:nvSpPr>
        <p:spPr>
          <a:xfrm>
            <a:off x="2229805" y="1103144"/>
            <a:ext cx="1404673" cy="584775"/>
          </a:xfrm>
          <a:prstGeom prst="rect">
            <a:avLst/>
          </a:prstGeom>
          <a:noFill/>
        </p:spPr>
        <p:txBody>
          <a:bodyPr wrap="square" rtlCol="0">
            <a:spAutoFit/>
          </a:bodyPr>
          <a:lstStyle/>
          <a:p>
            <a:pPr algn="ctr"/>
            <a:r>
              <a:rPr lang="en-GB" sz="1600" b="1" dirty="0" smtClean="0">
                <a:solidFill>
                  <a:srgbClr val="0070C0"/>
                </a:solidFill>
              </a:rPr>
              <a:t>Target Cohort</a:t>
            </a:r>
            <a:endParaRPr lang="en-GB" sz="1600" b="1" dirty="0">
              <a:solidFill>
                <a:srgbClr val="0070C0"/>
              </a:solidFill>
            </a:endParaRPr>
          </a:p>
        </p:txBody>
      </p:sp>
      <p:sp>
        <p:nvSpPr>
          <p:cNvPr id="22" name="TextBox 21"/>
          <p:cNvSpPr txBox="1"/>
          <p:nvPr/>
        </p:nvSpPr>
        <p:spPr>
          <a:xfrm>
            <a:off x="4139952" y="1103144"/>
            <a:ext cx="1483016" cy="584775"/>
          </a:xfrm>
          <a:prstGeom prst="rect">
            <a:avLst/>
          </a:prstGeom>
          <a:noFill/>
        </p:spPr>
        <p:txBody>
          <a:bodyPr wrap="square" rtlCol="0">
            <a:spAutoFit/>
          </a:bodyPr>
          <a:lstStyle/>
          <a:p>
            <a:pPr algn="ctr"/>
            <a:r>
              <a:rPr lang="en-GB" sz="1600" b="1" dirty="0" smtClean="0">
                <a:solidFill>
                  <a:srgbClr val="00B050"/>
                </a:solidFill>
              </a:rPr>
              <a:t>Intervention Period</a:t>
            </a:r>
            <a:endParaRPr lang="en-GB" sz="1600" b="1" dirty="0">
              <a:solidFill>
                <a:srgbClr val="00B050"/>
              </a:solidFill>
            </a:endParaRPr>
          </a:p>
        </p:txBody>
      </p:sp>
      <p:pic>
        <p:nvPicPr>
          <p:cNvPr id="102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57921" y="2904763"/>
            <a:ext cx="2878902" cy="2870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TextBox 25"/>
          <p:cNvSpPr txBox="1"/>
          <p:nvPr/>
        </p:nvSpPr>
        <p:spPr>
          <a:xfrm>
            <a:off x="3283419" y="3184800"/>
            <a:ext cx="1827906" cy="307777"/>
          </a:xfrm>
          <a:prstGeom prst="rect">
            <a:avLst/>
          </a:prstGeom>
          <a:noFill/>
        </p:spPr>
        <p:txBody>
          <a:bodyPr wrap="square" rtlCol="0">
            <a:spAutoFit/>
          </a:bodyPr>
          <a:lstStyle/>
          <a:p>
            <a:pPr algn="ctr"/>
            <a:r>
              <a:rPr lang="en-GB" sz="1400" b="1" dirty="0" smtClean="0">
                <a:solidFill>
                  <a:schemeClr val="accent6"/>
                </a:solidFill>
              </a:rPr>
              <a:t>  </a:t>
            </a:r>
            <a:r>
              <a:rPr lang="en-GB" sz="1400" b="1" dirty="0" smtClean="0"/>
              <a:t>Research Process</a:t>
            </a:r>
            <a:endParaRPr lang="en-GB" sz="1400" b="1" dirty="0"/>
          </a:p>
        </p:txBody>
      </p:sp>
      <p:sp>
        <p:nvSpPr>
          <p:cNvPr id="28" name="TextBox 27"/>
          <p:cNvSpPr txBox="1"/>
          <p:nvPr/>
        </p:nvSpPr>
        <p:spPr>
          <a:xfrm>
            <a:off x="6172440" y="4074113"/>
            <a:ext cx="2814915" cy="738664"/>
          </a:xfrm>
          <a:prstGeom prst="rect">
            <a:avLst/>
          </a:prstGeom>
          <a:noFill/>
          <a:ln w="38100">
            <a:solidFill>
              <a:srgbClr val="0070C0"/>
            </a:solidFill>
          </a:ln>
        </p:spPr>
        <p:txBody>
          <a:bodyPr wrap="square" rtlCol="0">
            <a:spAutoFit/>
          </a:bodyPr>
          <a:lstStyle/>
          <a:p>
            <a:pPr algn="ctr"/>
            <a:r>
              <a:rPr lang="en-GB" sz="1400" b="1" dirty="0" smtClean="0"/>
              <a:t>Chosen Intervention</a:t>
            </a:r>
          </a:p>
          <a:p>
            <a:pPr algn="ctr"/>
            <a:endParaRPr lang="en-GB" sz="1400" b="1" dirty="0"/>
          </a:p>
          <a:p>
            <a:pPr algn="ctr"/>
            <a:endParaRPr lang="en-GB" sz="1400" b="1" dirty="0"/>
          </a:p>
        </p:txBody>
      </p:sp>
      <p:sp>
        <p:nvSpPr>
          <p:cNvPr id="29" name="AutoShape 20"/>
          <p:cNvSpPr>
            <a:spLocks noChangeArrowheads="1"/>
          </p:cNvSpPr>
          <p:nvPr/>
        </p:nvSpPr>
        <p:spPr bwMode="auto">
          <a:xfrm>
            <a:off x="3717026" y="1711567"/>
            <a:ext cx="518738" cy="334963"/>
          </a:xfrm>
          <a:prstGeom prst="rightArrow">
            <a:avLst>
              <a:gd name="adj1" fmla="val 50000"/>
              <a:gd name="adj2" fmla="val 62618"/>
            </a:avLst>
          </a:prstGeom>
          <a:solidFill>
            <a:schemeClr val="tx1"/>
          </a:solidFill>
          <a:ln w="9525">
            <a:solidFill>
              <a:schemeClr val="tx1"/>
            </a:solidFill>
            <a:miter lim="800000"/>
            <a:headEnd/>
            <a:tailEnd/>
          </a:ln>
          <a:effectLst/>
          <a:extLst/>
        </p:spPr>
        <p:txBody>
          <a:bodyPr wrap="none" anchor="ctr"/>
          <a:lstStyle/>
          <a:p>
            <a:pPr fontAlgn="base">
              <a:spcBef>
                <a:spcPct val="0"/>
              </a:spcBef>
              <a:spcAft>
                <a:spcPct val="0"/>
              </a:spcAft>
            </a:pPr>
            <a:endParaRPr lang="en-US">
              <a:solidFill>
                <a:srgbClr val="000000"/>
              </a:solidFill>
            </a:endParaRPr>
          </a:p>
        </p:txBody>
      </p:sp>
      <p:sp>
        <p:nvSpPr>
          <p:cNvPr id="30" name="AutoShape 20"/>
          <p:cNvSpPr>
            <a:spLocks noChangeArrowheads="1"/>
          </p:cNvSpPr>
          <p:nvPr/>
        </p:nvSpPr>
        <p:spPr bwMode="auto">
          <a:xfrm rot="1426396">
            <a:off x="1970436" y="1305658"/>
            <a:ext cx="518738" cy="334963"/>
          </a:xfrm>
          <a:prstGeom prst="rightArrow">
            <a:avLst>
              <a:gd name="adj1" fmla="val 50000"/>
              <a:gd name="adj2" fmla="val 62618"/>
            </a:avLst>
          </a:prstGeom>
          <a:solidFill>
            <a:schemeClr val="tx1"/>
          </a:solidFill>
          <a:ln w="9525">
            <a:solidFill>
              <a:schemeClr val="tx1"/>
            </a:solidFill>
            <a:miter lim="800000"/>
            <a:headEnd/>
            <a:tailEnd/>
          </a:ln>
          <a:effectLst/>
          <a:extLst/>
        </p:spPr>
        <p:txBody>
          <a:bodyPr wrap="none" anchor="ctr"/>
          <a:lstStyle/>
          <a:p>
            <a:pPr fontAlgn="base">
              <a:spcBef>
                <a:spcPct val="0"/>
              </a:spcBef>
              <a:spcAft>
                <a:spcPct val="0"/>
              </a:spcAft>
            </a:pPr>
            <a:endParaRPr lang="en-US">
              <a:solidFill>
                <a:srgbClr val="000000"/>
              </a:solidFill>
            </a:endParaRPr>
          </a:p>
        </p:txBody>
      </p:sp>
      <p:sp>
        <p:nvSpPr>
          <p:cNvPr id="33" name="AutoShape 20"/>
          <p:cNvSpPr>
            <a:spLocks noChangeArrowheads="1"/>
          </p:cNvSpPr>
          <p:nvPr/>
        </p:nvSpPr>
        <p:spPr bwMode="auto">
          <a:xfrm rot="5400000">
            <a:off x="7332034" y="3584465"/>
            <a:ext cx="518738" cy="334963"/>
          </a:xfrm>
          <a:prstGeom prst="rightArrow">
            <a:avLst>
              <a:gd name="adj1" fmla="val 50000"/>
              <a:gd name="adj2" fmla="val 62618"/>
            </a:avLst>
          </a:prstGeom>
          <a:solidFill>
            <a:schemeClr val="tx1"/>
          </a:solidFill>
          <a:ln w="9525">
            <a:solidFill>
              <a:schemeClr val="tx1"/>
            </a:solidFill>
            <a:miter lim="800000"/>
            <a:headEnd/>
            <a:tailEnd/>
          </a:ln>
          <a:effectLst/>
          <a:extLst/>
        </p:spPr>
        <p:txBody>
          <a:bodyPr wrap="none" anchor="ctr"/>
          <a:lstStyle/>
          <a:p>
            <a:pPr fontAlgn="base">
              <a:spcBef>
                <a:spcPct val="0"/>
              </a:spcBef>
              <a:spcAft>
                <a:spcPct val="0"/>
              </a:spcAft>
            </a:pPr>
            <a:endParaRPr lang="en-US">
              <a:solidFill>
                <a:srgbClr val="000000"/>
              </a:solidFill>
            </a:endParaRPr>
          </a:p>
        </p:txBody>
      </p:sp>
      <p:sp>
        <p:nvSpPr>
          <p:cNvPr id="36" name="AutoShape 20"/>
          <p:cNvSpPr>
            <a:spLocks noChangeArrowheads="1"/>
          </p:cNvSpPr>
          <p:nvPr/>
        </p:nvSpPr>
        <p:spPr bwMode="auto">
          <a:xfrm rot="5400000">
            <a:off x="7429403" y="4742932"/>
            <a:ext cx="324000" cy="288000"/>
          </a:xfrm>
          <a:prstGeom prst="rightArrow">
            <a:avLst>
              <a:gd name="adj1" fmla="val 50000"/>
              <a:gd name="adj2" fmla="val 62618"/>
            </a:avLst>
          </a:prstGeom>
          <a:solidFill>
            <a:schemeClr val="tx1"/>
          </a:solidFill>
          <a:ln w="9525">
            <a:solidFill>
              <a:schemeClr val="tx1"/>
            </a:solidFill>
            <a:miter lim="800000"/>
            <a:headEnd/>
            <a:tailEnd/>
          </a:ln>
          <a:effectLst/>
          <a:extLst/>
        </p:spPr>
        <p:txBody>
          <a:bodyPr wrap="none" anchor="ctr"/>
          <a:lstStyle/>
          <a:p>
            <a:pPr fontAlgn="base">
              <a:spcBef>
                <a:spcPct val="0"/>
              </a:spcBef>
              <a:spcAft>
                <a:spcPct val="0"/>
              </a:spcAft>
            </a:pPr>
            <a:endParaRPr lang="en-US">
              <a:solidFill>
                <a:srgbClr val="000000"/>
              </a:solidFill>
            </a:endParaRPr>
          </a:p>
        </p:txBody>
      </p:sp>
      <p:sp>
        <p:nvSpPr>
          <p:cNvPr id="37" name="AutoShape 20"/>
          <p:cNvSpPr>
            <a:spLocks noChangeArrowheads="1"/>
          </p:cNvSpPr>
          <p:nvPr/>
        </p:nvSpPr>
        <p:spPr bwMode="auto">
          <a:xfrm>
            <a:off x="5724128" y="1730967"/>
            <a:ext cx="518738" cy="334963"/>
          </a:xfrm>
          <a:prstGeom prst="rightArrow">
            <a:avLst>
              <a:gd name="adj1" fmla="val 50000"/>
              <a:gd name="adj2" fmla="val 62618"/>
            </a:avLst>
          </a:prstGeom>
          <a:solidFill>
            <a:schemeClr val="tx1"/>
          </a:solidFill>
          <a:ln w="9525">
            <a:solidFill>
              <a:schemeClr val="tx1"/>
            </a:solidFill>
            <a:miter lim="800000"/>
            <a:headEnd/>
            <a:tailEnd/>
          </a:ln>
          <a:effectLst/>
          <a:extLst/>
        </p:spPr>
        <p:txBody>
          <a:bodyPr wrap="none" anchor="ctr"/>
          <a:lstStyle/>
          <a:p>
            <a:pPr fontAlgn="base">
              <a:spcBef>
                <a:spcPct val="0"/>
              </a:spcBef>
              <a:spcAft>
                <a:spcPct val="0"/>
              </a:spcAft>
            </a:pPr>
            <a:endParaRPr lang="en-US">
              <a:solidFill>
                <a:srgbClr val="000000"/>
              </a:solidFill>
            </a:endParaRPr>
          </a:p>
        </p:txBody>
      </p:sp>
      <p:sp>
        <p:nvSpPr>
          <p:cNvPr id="7" name="TextBox 6"/>
          <p:cNvSpPr txBox="1"/>
          <p:nvPr/>
        </p:nvSpPr>
        <p:spPr>
          <a:xfrm>
            <a:off x="6185302" y="5048932"/>
            <a:ext cx="2783698" cy="307777"/>
          </a:xfrm>
          <a:prstGeom prst="rect">
            <a:avLst/>
          </a:prstGeom>
          <a:noFill/>
        </p:spPr>
        <p:txBody>
          <a:bodyPr wrap="square" rtlCol="0">
            <a:spAutoFit/>
          </a:bodyPr>
          <a:lstStyle/>
          <a:p>
            <a:pPr algn="ctr"/>
            <a:r>
              <a:rPr lang="en-GB" sz="1400" b="1" dirty="0" smtClean="0"/>
              <a:t>Final Research Question</a:t>
            </a:r>
            <a:endParaRPr lang="en-GB" sz="1400" b="1" dirty="0"/>
          </a:p>
        </p:txBody>
      </p:sp>
      <p:pic>
        <p:nvPicPr>
          <p:cNvPr id="24" name="Picture 23"/>
          <p:cNvPicPr>
            <a:picLocks noChangeAspect="1"/>
          </p:cNvPicPr>
          <p:nvPr/>
        </p:nvPicPr>
        <p:blipFill rotWithShape="1">
          <a:blip r:embed="rId7">
            <a:extLst>
              <a:ext uri="{28A0092B-C50C-407E-A947-70E740481C1C}">
                <a14:useLocalDpi xmlns:a14="http://schemas.microsoft.com/office/drawing/2010/main" val="0"/>
              </a:ext>
            </a:extLst>
          </a:blip>
          <a:srcRect t="2348" b="11150"/>
          <a:stretch/>
        </p:blipFill>
        <p:spPr>
          <a:xfrm>
            <a:off x="177414" y="2486317"/>
            <a:ext cx="2000250" cy="3374417"/>
          </a:xfrm>
          <a:prstGeom prst="rect">
            <a:avLst/>
          </a:prstGeom>
        </p:spPr>
      </p:pic>
      <p:sp>
        <p:nvSpPr>
          <p:cNvPr id="39" name="TextBox 38"/>
          <p:cNvSpPr txBox="1"/>
          <p:nvPr/>
        </p:nvSpPr>
        <p:spPr>
          <a:xfrm>
            <a:off x="419456" y="2536571"/>
            <a:ext cx="1655127" cy="1815882"/>
          </a:xfrm>
          <a:prstGeom prst="rect">
            <a:avLst/>
          </a:prstGeom>
          <a:noFill/>
        </p:spPr>
        <p:txBody>
          <a:bodyPr wrap="square" rtlCol="0">
            <a:spAutoFit/>
          </a:bodyPr>
          <a:lstStyle/>
          <a:p>
            <a:pPr algn="ctr"/>
            <a:r>
              <a:rPr lang="en-GB" sz="1400" b="1" dirty="0" smtClean="0">
                <a:solidFill>
                  <a:schemeClr val="accent6"/>
                </a:solidFill>
              </a:rPr>
              <a:t>  Measures</a:t>
            </a:r>
          </a:p>
          <a:p>
            <a:pPr algn="ctr"/>
            <a:endParaRPr lang="en-GB" sz="1400" b="1" dirty="0">
              <a:solidFill>
                <a:schemeClr val="accent6"/>
              </a:solidFill>
            </a:endParaRPr>
          </a:p>
          <a:p>
            <a:pPr algn="ctr"/>
            <a:endParaRPr lang="en-GB" sz="1400" b="1" dirty="0" smtClean="0">
              <a:solidFill>
                <a:schemeClr val="accent6"/>
              </a:solidFill>
            </a:endParaRPr>
          </a:p>
          <a:p>
            <a:pPr algn="ctr"/>
            <a:endParaRPr lang="en-GB" sz="1400" b="1" dirty="0">
              <a:solidFill>
                <a:schemeClr val="accent6"/>
              </a:solidFill>
            </a:endParaRPr>
          </a:p>
          <a:p>
            <a:pPr algn="ctr"/>
            <a:endParaRPr lang="en-GB" sz="1400" b="1" dirty="0" smtClean="0">
              <a:solidFill>
                <a:schemeClr val="accent6"/>
              </a:solidFill>
            </a:endParaRPr>
          </a:p>
          <a:p>
            <a:pPr algn="ctr"/>
            <a:endParaRPr lang="en-GB" sz="1400" b="1" dirty="0" smtClean="0">
              <a:solidFill>
                <a:schemeClr val="accent6"/>
              </a:solidFill>
            </a:endParaRPr>
          </a:p>
          <a:p>
            <a:pPr algn="ctr"/>
            <a:endParaRPr lang="en-GB" sz="1400" b="1" dirty="0">
              <a:solidFill>
                <a:schemeClr val="accent6"/>
              </a:solidFill>
            </a:endParaRPr>
          </a:p>
          <a:p>
            <a:pPr algn="ctr"/>
            <a:r>
              <a:rPr lang="en-GB" sz="1400" b="1" dirty="0" smtClean="0">
                <a:solidFill>
                  <a:schemeClr val="accent6"/>
                </a:solidFill>
              </a:rPr>
              <a:t>Analysis</a:t>
            </a:r>
            <a:endParaRPr lang="en-GB" sz="1400" b="1" dirty="0">
              <a:solidFill>
                <a:schemeClr val="accent6"/>
              </a:solidFill>
            </a:endParaRPr>
          </a:p>
        </p:txBody>
      </p:sp>
      <p:sp>
        <p:nvSpPr>
          <p:cNvPr id="40" name="TextBox 39"/>
          <p:cNvSpPr txBox="1"/>
          <p:nvPr/>
        </p:nvSpPr>
        <p:spPr>
          <a:xfrm>
            <a:off x="6305900" y="702802"/>
            <a:ext cx="2511283" cy="307777"/>
          </a:xfrm>
          <a:prstGeom prst="rect">
            <a:avLst/>
          </a:prstGeom>
          <a:noFill/>
        </p:spPr>
        <p:txBody>
          <a:bodyPr wrap="square" rtlCol="0">
            <a:spAutoFit/>
          </a:bodyPr>
          <a:lstStyle/>
          <a:p>
            <a:pPr algn="ctr"/>
            <a:r>
              <a:rPr lang="en-GB" sz="1400" b="1" dirty="0" smtClean="0">
                <a:solidFill>
                  <a:schemeClr val="accent6"/>
                </a:solidFill>
              </a:rPr>
              <a:t>  Research</a:t>
            </a:r>
            <a:endParaRPr lang="en-GB" sz="1400" b="1" dirty="0">
              <a:solidFill>
                <a:schemeClr val="accent6"/>
              </a:solidFill>
            </a:endParaRPr>
          </a:p>
        </p:txBody>
      </p:sp>
      <p:sp>
        <p:nvSpPr>
          <p:cNvPr id="35" name="AutoShape 20"/>
          <p:cNvSpPr>
            <a:spLocks noChangeArrowheads="1"/>
          </p:cNvSpPr>
          <p:nvPr/>
        </p:nvSpPr>
        <p:spPr bwMode="auto">
          <a:xfrm rot="12394753">
            <a:off x="5401643" y="5051929"/>
            <a:ext cx="799651" cy="356750"/>
          </a:xfrm>
          <a:prstGeom prst="rightArrow">
            <a:avLst>
              <a:gd name="adj1" fmla="val 50000"/>
              <a:gd name="adj2" fmla="val 62618"/>
            </a:avLst>
          </a:prstGeom>
          <a:solidFill>
            <a:schemeClr val="tx1"/>
          </a:solidFill>
          <a:ln w="9525">
            <a:solidFill>
              <a:schemeClr val="tx1"/>
            </a:solidFill>
            <a:miter lim="800000"/>
            <a:headEnd/>
            <a:tailEnd/>
          </a:ln>
          <a:effectLst/>
          <a:extLst/>
        </p:spPr>
        <p:txBody>
          <a:bodyPr wrap="none" anchor="ctr"/>
          <a:lstStyle/>
          <a:p>
            <a:pPr fontAlgn="base">
              <a:spcBef>
                <a:spcPct val="0"/>
              </a:spcBef>
              <a:spcAft>
                <a:spcPct val="0"/>
              </a:spcAft>
            </a:pPr>
            <a:endParaRPr lang="en-US">
              <a:solidFill>
                <a:srgbClr val="000000"/>
              </a:solidFill>
            </a:endParaRPr>
          </a:p>
        </p:txBody>
      </p:sp>
      <p:sp>
        <p:nvSpPr>
          <p:cNvPr id="41" name="TextBox 40"/>
          <p:cNvSpPr txBox="1"/>
          <p:nvPr/>
        </p:nvSpPr>
        <p:spPr>
          <a:xfrm>
            <a:off x="984937" y="6002037"/>
            <a:ext cx="2878902" cy="738664"/>
          </a:xfrm>
          <a:prstGeom prst="rect">
            <a:avLst/>
          </a:prstGeom>
          <a:noFill/>
          <a:ln w="38100">
            <a:solidFill>
              <a:srgbClr val="0070C0"/>
            </a:solidFill>
          </a:ln>
        </p:spPr>
        <p:txBody>
          <a:bodyPr wrap="square" rtlCol="0">
            <a:spAutoFit/>
          </a:bodyPr>
          <a:lstStyle/>
          <a:p>
            <a:pPr algn="ctr"/>
            <a:r>
              <a:rPr lang="en-GB" sz="1400" b="1" dirty="0" smtClean="0"/>
              <a:t>Dissemination</a:t>
            </a:r>
          </a:p>
          <a:p>
            <a:pPr algn="ctr"/>
            <a:endParaRPr lang="en-GB" sz="1400" b="1" dirty="0"/>
          </a:p>
          <a:p>
            <a:pPr algn="ctr"/>
            <a:endParaRPr lang="en-GB" sz="1400" b="1" dirty="0"/>
          </a:p>
        </p:txBody>
      </p:sp>
      <p:sp>
        <p:nvSpPr>
          <p:cNvPr id="32" name="AutoShape 20"/>
          <p:cNvSpPr>
            <a:spLocks noChangeArrowheads="1"/>
          </p:cNvSpPr>
          <p:nvPr/>
        </p:nvSpPr>
        <p:spPr bwMode="auto">
          <a:xfrm rot="2202852">
            <a:off x="2059116" y="5736838"/>
            <a:ext cx="518738" cy="334963"/>
          </a:xfrm>
          <a:prstGeom prst="rightArrow">
            <a:avLst>
              <a:gd name="adj1" fmla="val 50000"/>
              <a:gd name="adj2" fmla="val 62618"/>
            </a:avLst>
          </a:prstGeom>
          <a:solidFill>
            <a:schemeClr val="tx1"/>
          </a:solidFill>
          <a:ln w="9525">
            <a:solidFill>
              <a:schemeClr val="tx1"/>
            </a:solidFill>
            <a:miter lim="800000"/>
            <a:headEnd/>
            <a:tailEnd/>
          </a:ln>
          <a:effectLst/>
          <a:extLst/>
        </p:spPr>
        <p:txBody>
          <a:bodyPr wrap="none" anchor="ctr"/>
          <a:lstStyle/>
          <a:p>
            <a:pPr fontAlgn="base">
              <a:spcBef>
                <a:spcPct val="0"/>
              </a:spcBef>
              <a:spcAft>
                <a:spcPct val="0"/>
              </a:spcAft>
            </a:pPr>
            <a:endParaRPr lang="en-US">
              <a:solidFill>
                <a:srgbClr val="000000"/>
              </a:solidFill>
            </a:endParaRPr>
          </a:p>
        </p:txBody>
      </p:sp>
      <p:sp>
        <p:nvSpPr>
          <p:cNvPr id="34" name="AutoShape 20"/>
          <p:cNvSpPr>
            <a:spLocks noChangeArrowheads="1"/>
          </p:cNvSpPr>
          <p:nvPr/>
        </p:nvSpPr>
        <p:spPr bwMode="auto">
          <a:xfrm rot="10800000">
            <a:off x="2112616" y="4271876"/>
            <a:ext cx="720000" cy="343139"/>
          </a:xfrm>
          <a:prstGeom prst="rightArrow">
            <a:avLst>
              <a:gd name="adj1" fmla="val 50000"/>
              <a:gd name="adj2" fmla="val 62618"/>
            </a:avLst>
          </a:prstGeom>
          <a:solidFill>
            <a:schemeClr val="tx1"/>
          </a:solidFill>
          <a:ln w="9525">
            <a:solidFill>
              <a:schemeClr val="tx1"/>
            </a:solidFill>
            <a:miter lim="800000"/>
            <a:headEnd/>
            <a:tailEnd/>
          </a:ln>
          <a:effectLst/>
          <a:extLst/>
        </p:spPr>
        <p:txBody>
          <a:bodyPr wrap="none" anchor="ctr"/>
          <a:lstStyle/>
          <a:p>
            <a:pPr fontAlgn="base">
              <a:spcBef>
                <a:spcPct val="0"/>
              </a:spcBef>
              <a:spcAft>
                <a:spcPct val="0"/>
              </a:spcAft>
            </a:pPr>
            <a:endParaRPr lang="en-US">
              <a:solidFill>
                <a:srgbClr val="000000"/>
              </a:solidFill>
            </a:endParaRPr>
          </a:p>
        </p:txBody>
      </p:sp>
    </p:spTree>
    <p:extLst>
      <p:ext uri="{BB962C8B-B14F-4D97-AF65-F5344CB8AC3E}">
        <p14:creationId xmlns:p14="http://schemas.microsoft.com/office/powerpoint/2010/main" val="40754941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457200" y="186187"/>
            <a:ext cx="8229600" cy="506509"/>
          </a:xfrm>
        </p:spPr>
        <p:txBody>
          <a:bodyPr/>
          <a:lstStyle/>
          <a:p>
            <a:r>
              <a:rPr lang="en-GB" sz="2800" dirty="0" smtClean="0"/>
              <a:t>Context – (What each area means?)</a:t>
            </a:r>
          </a:p>
        </p:txBody>
      </p:sp>
      <p:sp>
        <p:nvSpPr>
          <p:cNvPr id="3075" name="Content Placeholder 2"/>
          <p:cNvSpPr>
            <a:spLocks noGrp="1"/>
          </p:cNvSpPr>
          <p:nvPr>
            <p:ph idx="1"/>
          </p:nvPr>
        </p:nvSpPr>
        <p:spPr>
          <a:xfrm>
            <a:off x="234950" y="908720"/>
            <a:ext cx="8653463" cy="5832648"/>
          </a:xfrm>
        </p:spPr>
        <p:txBody>
          <a:bodyPr/>
          <a:lstStyle/>
          <a:p>
            <a:endParaRPr lang="en-GB" sz="1000" dirty="0" smtClean="0"/>
          </a:p>
          <a:p>
            <a:endParaRPr lang="en-GB" sz="1000" dirty="0" smtClean="0"/>
          </a:p>
        </p:txBody>
      </p:sp>
      <p:sp>
        <p:nvSpPr>
          <p:cNvPr id="4" name="TextBox 3"/>
          <p:cNvSpPr txBox="1"/>
          <p:nvPr/>
        </p:nvSpPr>
        <p:spPr>
          <a:xfrm>
            <a:off x="251520" y="692696"/>
            <a:ext cx="8640960" cy="230832"/>
          </a:xfrm>
          <a:prstGeom prst="rect">
            <a:avLst/>
          </a:prstGeom>
          <a:noFill/>
        </p:spPr>
        <p:txBody>
          <a:bodyPr wrap="square" rtlCol="0">
            <a:spAutoFit/>
          </a:bodyPr>
          <a:lstStyle/>
          <a:p>
            <a:endParaRPr lang="en-GB" sz="900" dirty="0"/>
          </a:p>
        </p:txBody>
      </p:sp>
      <p:sp>
        <p:nvSpPr>
          <p:cNvPr id="2" name="TextBox 1"/>
          <p:cNvSpPr txBox="1"/>
          <p:nvPr/>
        </p:nvSpPr>
        <p:spPr>
          <a:xfrm>
            <a:off x="251520" y="923528"/>
            <a:ext cx="8496944" cy="5678478"/>
          </a:xfrm>
          <a:prstGeom prst="rect">
            <a:avLst/>
          </a:prstGeom>
          <a:noFill/>
        </p:spPr>
        <p:txBody>
          <a:bodyPr wrap="square" rtlCol="0">
            <a:spAutoFit/>
          </a:bodyPr>
          <a:lstStyle/>
          <a:p>
            <a:r>
              <a:rPr lang="en-GB" sz="1100" b="1" dirty="0" smtClean="0"/>
              <a:t>Issue </a:t>
            </a:r>
            <a:r>
              <a:rPr lang="en-GB" sz="1100" b="1" dirty="0"/>
              <a:t>or Concern</a:t>
            </a:r>
            <a:endParaRPr lang="en-GB" sz="1100" dirty="0"/>
          </a:p>
          <a:p>
            <a:r>
              <a:rPr lang="en-GB" sz="1100" dirty="0" smtClean="0"/>
              <a:t>There </a:t>
            </a:r>
            <a:r>
              <a:rPr lang="en-GB" sz="1100" dirty="0"/>
              <a:t>are two ways to think about the issue or concern:</a:t>
            </a:r>
          </a:p>
          <a:p>
            <a:r>
              <a:rPr lang="en-GB" sz="1100" dirty="0"/>
              <a:t> </a:t>
            </a:r>
          </a:p>
          <a:p>
            <a:r>
              <a:rPr lang="en-GB" sz="1100" b="1" i="1" dirty="0"/>
              <a:t>What is going quite well that I would like to go even better?</a:t>
            </a:r>
            <a:endParaRPr lang="en-GB" sz="1100" dirty="0"/>
          </a:p>
          <a:p>
            <a:r>
              <a:rPr lang="en-GB" sz="1100" i="1" dirty="0"/>
              <a:t>“The quality of feedback I give students is pretty good but it is still not having the impact I want.”</a:t>
            </a:r>
            <a:endParaRPr lang="en-GB" sz="1100" dirty="0"/>
          </a:p>
          <a:p>
            <a:r>
              <a:rPr lang="en-GB" sz="1100" i="1" dirty="0" smtClean="0"/>
              <a:t>“</a:t>
            </a:r>
            <a:r>
              <a:rPr lang="en-GB" sz="1100" i="1" dirty="0"/>
              <a:t>The value added for CLA/FSM students in RAISE is in line with expectation but what could we do to make it sig+?”</a:t>
            </a:r>
            <a:endParaRPr lang="en-GB" sz="1100" dirty="0"/>
          </a:p>
          <a:p>
            <a:r>
              <a:rPr lang="en-GB" sz="1100" i="1" dirty="0"/>
              <a:t> </a:t>
            </a:r>
            <a:endParaRPr lang="en-GB" sz="1100" dirty="0"/>
          </a:p>
          <a:p>
            <a:r>
              <a:rPr lang="en-GB" sz="1100" b="1" i="1" dirty="0"/>
              <a:t>What is really a problem and needs to improve?</a:t>
            </a:r>
            <a:endParaRPr lang="en-GB" sz="1100" dirty="0"/>
          </a:p>
          <a:p>
            <a:r>
              <a:rPr lang="en-GB" sz="1100" i="1" dirty="0" smtClean="0"/>
              <a:t>“</a:t>
            </a:r>
            <a:r>
              <a:rPr lang="en-GB" sz="1100" i="1" dirty="0"/>
              <a:t>The behaviour in my classes is a real problem, students just aren’t learning.”</a:t>
            </a:r>
            <a:endParaRPr lang="en-GB" sz="1100" dirty="0"/>
          </a:p>
          <a:p>
            <a:r>
              <a:rPr lang="en-GB" sz="1100" i="1" dirty="0" smtClean="0"/>
              <a:t>“</a:t>
            </a:r>
            <a:r>
              <a:rPr lang="en-GB" sz="1100" i="1" dirty="0"/>
              <a:t>The Best 8 (Capped Average Point Score) for High Ability Student by Prior Attainment is sig- (blue) in RAISE.  We have to do something about this.”</a:t>
            </a:r>
            <a:endParaRPr lang="en-GB" sz="1100" dirty="0"/>
          </a:p>
          <a:p>
            <a:r>
              <a:rPr lang="en-GB" sz="1100" dirty="0"/>
              <a:t> </a:t>
            </a:r>
          </a:p>
          <a:p>
            <a:r>
              <a:rPr lang="en-GB" sz="1100" b="1" dirty="0"/>
              <a:t>Target Cohort</a:t>
            </a:r>
            <a:endParaRPr lang="en-GB" sz="1100" dirty="0"/>
          </a:p>
          <a:p>
            <a:r>
              <a:rPr lang="en-GB" sz="1100" dirty="0" smtClean="0"/>
              <a:t>It </a:t>
            </a:r>
            <a:r>
              <a:rPr lang="en-GB" sz="1100" dirty="0"/>
              <a:t>is very important to narrow down the research focus to a target cohort.  Remember, this is a small scale piece of research often class room based, though for some leadership qualifications it can be across a department or whole school. </a:t>
            </a:r>
            <a:endParaRPr lang="en-GB" sz="1100" dirty="0" smtClean="0"/>
          </a:p>
          <a:p>
            <a:r>
              <a:rPr lang="en-GB" sz="1100" dirty="0"/>
              <a:t> </a:t>
            </a:r>
          </a:p>
          <a:p>
            <a:r>
              <a:rPr lang="en-GB" sz="1100" b="1" dirty="0"/>
              <a:t>Intervention Period</a:t>
            </a:r>
            <a:endParaRPr lang="en-GB" sz="1100" dirty="0"/>
          </a:p>
          <a:p>
            <a:r>
              <a:rPr lang="en-GB" sz="1100" dirty="0" smtClean="0"/>
              <a:t>There </a:t>
            </a:r>
            <a:r>
              <a:rPr lang="en-GB" sz="1100" dirty="0"/>
              <a:t>is no hard or fast rule for the period the intervention will run for.  Typically projects, including for some involving external accreditation, run for between six to twelve months.  This includes the initial research, implementation of a particular programme and writing up the findings.  A good rule of thumb is to think about allocating times in thirds. So for a six month programme, there would be two months for initial research, two months for implementation and two months for writing up.</a:t>
            </a:r>
          </a:p>
          <a:p>
            <a:r>
              <a:rPr lang="en-GB" sz="1100" dirty="0"/>
              <a:t> </a:t>
            </a:r>
          </a:p>
          <a:p>
            <a:r>
              <a:rPr lang="en-GB" sz="1100" b="1" dirty="0"/>
              <a:t>Research</a:t>
            </a:r>
            <a:endParaRPr lang="en-GB" sz="1100" dirty="0"/>
          </a:p>
          <a:p>
            <a:r>
              <a:rPr lang="en-GB" sz="1100" dirty="0" smtClean="0"/>
              <a:t>This </a:t>
            </a:r>
            <a:r>
              <a:rPr lang="en-GB" sz="1100" dirty="0"/>
              <a:t>can be one of the really interesting and fun elements of the programme.  What different ideas can you find about possible ways to impact on the particular issue or concern you want to address?  Keep a note of the key ideas that are of interest to you. </a:t>
            </a:r>
          </a:p>
          <a:p>
            <a:r>
              <a:rPr lang="en-GB" sz="1100" dirty="0"/>
              <a:t> </a:t>
            </a:r>
          </a:p>
          <a:p>
            <a:r>
              <a:rPr lang="en-GB" sz="1100" dirty="0"/>
              <a:t>The research can be from the academic – research books and papers; alternatively it could be from a course or INSET day, blogs or other schools or simply ideas from and discussions with colleagues about what they are doing.  As you intend to disseminate the research it is important to keep a note of the different sources you have got the ideas from and reference them in your final write up.  </a:t>
            </a:r>
          </a:p>
          <a:p>
            <a:r>
              <a:rPr lang="en-GB" sz="1100" dirty="0"/>
              <a:t> </a:t>
            </a:r>
          </a:p>
          <a:p>
            <a:r>
              <a:rPr lang="en-GB" sz="1100" dirty="0"/>
              <a:t>Having done your research it is important to narrow down all the options to a </a:t>
            </a:r>
            <a:r>
              <a:rPr lang="en-GB" sz="1100" b="1" dirty="0"/>
              <a:t>chosen intervention</a:t>
            </a:r>
            <a:r>
              <a:rPr lang="en-GB" sz="1100" dirty="0"/>
              <a:t>.  It may be you have a number of different interventions that you are interested in and quite excited about.  It is important to be disciplined.  Just implement one at a time and see the impact before looking at another one</a:t>
            </a:r>
            <a:r>
              <a:rPr lang="en-GB" sz="1100" dirty="0" smtClean="0"/>
              <a:t>.</a:t>
            </a:r>
            <a:endParaRPr lang="en-GB" sz="1100" dirty="0"/>
          </a:p>
        </p:txBody>
      </p:sp>
    </p:spTree>
    <p:extLst>
      <p:ext uri="{BB962C8B-B14F-4D97-AF65-F5344CB8AC3E}">
        <p14:creationId xmlns:p14="http://schemas.microsoft.com/office/powerpoint/2010/main" val="29757701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457200" y="186187"/>
            <a:ext cx="8229600" cy="506509"/>
          </a:xfrm>
        </p:spPr>
        <p:txBody>
          <a:bodyPr/>
          <a:lstStyle/>
          <a:p>
            <a:r>
              <a:rPr lang="en-GB" sz="2800" dirty="0" smtClean="0"/>
              <a:t>Context – (What each area means?)</a:t>
            </a:r>
          </a:p>
        </p:txBody>
      </p:sp>
      <p:sp>
        <p:nvSpPr>
          <p:cNvPr id="3075" name="Content Placeholder 2"/>
          <p:cNvSpPr>
            <a:spLocks noGrp="1"/>
          </p:cNvSpPr>
          <p:nvPr>
            <p:ph idx="1"/>
          </p:nvPr>
        </p:nvSpPr>
        <p:spPr>
          <a:xfrm>
            <a:off x="234950" y="908720"/>
            <a:ext cx="8653463" cy="5832648"/>
          </a:xfrm>
        </p:spPr>
        <p:txBody>
          <a:bodyPr/>
          <a:lstStyle/>
          <a:p>
            <a:endParaRPr lang="en-GB" sz="1000" dirty="0" smtClean="0"/>
          </a:p>
          <a:p>
            <a:endParaRPr lang="en-GB" sz="1000" dirty="0" smtClean="0"/>
          </a:p>
        </p:txBody>
      </p:sp>
      <p:sp>
        <p:nvSpPr>
          <p:cNvPr id="4" name="TextBox 3"/>
          <p:cNvSpPr txBox="1"/>
          <p:nvPr/>
        </p:nvSpPr>
        <p:spPr>
          <a:xfrm>
            <a:off x="251520" y="692696"/>
            <a:ext cx="8640960" cy="230832"/>
          </a:xfrm>
          <a:prstGeom prst="rect">
            <a:avLst/>
          </a:prstGeom>
          <a:noFill/>
        </p:spPr>
        <p:txBody>
          <a:bodyPr wrap="square" rtlCol="0">
            <a:spAutoFit/>
          </a:bodyPr>
          <a:lstStyle/>
          <a:p>
            <a:endParaRPr lang="en-GB" sz="900" dirty="0"/>
          </a:p>
        </p:txBody>
      </p:sp>
      <p:sp>
        <p:nvSpPr>
          <p:cNvPr id="2" name="TextBox 1"/>
          <p:cNvSpPr txBox="1"/>
          <p:nvPr/>
        </p:nvSpPr>
        <p:spPr>
          <a:xfrm>
            <a:off x="251520" y="923528"/>
            <a:ext cx="8496944" cy="5678478"/>
          </a:xfrm>
          <a:prstGeom prst="rect">
            <a:avLst/>
          </a:prstGeom>
          <a:noFill/>
        </p:spPr>
        <p:txBody>
          <a:bodyPr wrap="square" rtlCol="0">
            <a:spAutoFit/>
          </a:bodyPr>
          <a:lstStyle/>
          <a:p>
            <a:r>
              <a:rPr lang="en-GB" sz="1100" b="1" dirty="0"/>
              <a:t>Final Research Question</a:t>
            </a:r>
            <a:endParaRPr lang="en-GB" sz="1100" dirty="0"/>
          </a:p>
          <a:p>
            <a:r>
              <a:rPr lang="en-GB" sz="1100" b="1" dirty="0"/>
              <a:t> </a:t>
            </a:r>
            <a:r>
              <a:rPr lang="en-GB" sz="1100" dirty="0" smtClean="0"/>
              <a:t>This </a:t>
            </a:r>
            <a:r>
              <a:rPr lang="en-GB" sz="1100" dirty="0"/>
              <a:t>is an important moment in the whole plan – a poorly expressed research question or one lacking focus will produce problems further down the line.  Try using the following template to help you devise your final research question:</a:t>
            </a:r>
          </a:p>
          <a:p>
            <a:r>
              <a:rPr lang="en-GB" sz="1100" dirty="0"/>
              <a:t> </a:t>
            </a:r>
          </a:p>
          <a:p>
            <a:r>
              <a:rPr lang="en-GB" sz="1100" b="1" i="1" dirty="0"/>
              <a:t>I/We intend to implement &lt;chosen intervention&gt; with &lt;chosen pupil cohort, subject &amp; topic&gt; to investigate whether it has &lt;add impact you hope to achieve&gt; because &lt;state your reasons&gt;.</a:t>
            </a:r>
            <a:endParaRPr lang="en-GB" sz="1100" dirty="0"/>
          </a:p>
          <a:p>
            <a:r>
              <a:rPr lang="en-GB" sz="1100" b="1" dirty="0"/>
              <a:t> </a:t>
            </a:r>
            <a:endParaRPr lang="en-GB" sz="1100" b="1" dirty="0" smtClean="0"/>
          </a:p>
          <a:p>
            <a:r>
              <a:rPr lang="en-GB" sz="1100" b="1" dirty="0"/>
              <a:t>Research </a:t>
            </a:r>
            <a:r>
              <a:rPr lang="en-GB" sz="1100" b="1" dirty="0" smtClean="0"/>
              <a:t>Process</a:t>
            </a:r>
            <a:endParaRPr lang="en-GB" sz="1100" dirty="0"/>
          </a:p>
          <a:p>
            <a:r>
              <a:rPr lang="en-GB" sz="1100" dirty="0"/>
              <a:t>You need to think through and make a note of the main methodology you are going to use in your research.  The following will have an impact on your research process.  :</a:t>
            </a:r>
          </a:p>
          <a:p>
            <a:r>
              <a:rPr lang="en-GB" sz="1100" dirty="0"/>
              <a:t> </a:t>
            </a:r>
          </a:p>
          <a:p>
            <a:pPr marL="171450" lvl="0" indent="-171450">
              <a:buFont typeface="Arial" panose="020B0604020202020204" pitchFamily="34" charset="0"/>
              <a:buChar char="•"/>
            </a:pPr>
            <a:r>
              <a:rPr lang="en-GB" sz="1100" dirty="0"/>
              <a:t>Is the intervention classroom based or outside of normal lesson time?</a:t>
            </a:r>
          </a:p>
          <a:p>
            <a:pPr marL="171450" lvl="0" indent="-171450">
              <a:buFont typeface="Arial" panose="020B0604020202020204" pitchFamily="34" charset="0"/>
              <a:buChar char="•"/>
            </a:pPr>
            <a:r>
              <a:rPr lang="en-GB" sz="1100" dirty="0"/>
              <a:t>Will you be the sole person involved in the research project or is it a collaborative approach in terms of planning, implementing and evaluating?</a:t>
            </a:r>
          </a:p>
          <a:p>
            <a:pPr marL="171450" lvl="0" indent="-171450">
              <a:buFont typeface="Arial" panose="020B0604020202020204" pitchFamily="34" charset="0"/>
              <a:buChar char="•"/>
            </a:pPr>
            <a:r>
              <a:rPr lang="en-GB" sz="1100" dirty="0"/>
              <a:t>What measures are you using?</a:t>
            </a:r>
          </a:p>
          <a:p>
            <a:r>
              <a:rPr lang="en-GB" sz="1100" b="1" dirty="0"/>
              <a:t> </a:t>
            </a:r>
            <a:endParaRPr lang="en-GB" sz="1100" dirty="0"/>
          </a:p>
          <a:p>
            <a:r>
              <a:rPr lang="en-GB" sz="1100" b="1" dirty="0"/>
              <a:t>Measures &amp; Analysis</a:t>
            </a:r>
            <a:endParaRPr lang="en-GB" sz="1100" dirty="0"/>
          </a:p>
          <a:p>
            <a:r>
              <a:rPr lang="en-GB" sz="1100" dirty="0" smtClean="0"/>
              <a:t>This </a:t>
            </a:r>
            <a:r>
              <a:rPr lang="en-GB" sz="1100" dirty="0"/>
              <a:t>can be one of the most difficult parts of the research plan for teachers.  Sometimes people set off without a clear idea of what they want to measure or how it could be </a:t>
            </a:r>
            <a:r>
              <a:rPr lang="en-GB" sz="1100" dirty="0" smtClean="0"/>
              <a:t>measured.  Think </a:t>
            </a:r>
            <a:r>
              <a:rPr lang="en-GB" sz="1100" dirty="0"/>
              <a:t>about whether your measures are going to be quantitative (numbers based) or more qualitative (descriptions or discussions).  It is not unusual to measure both but you must ensure that your measures are reasonable and manageable alongside the other work you have to do.  Remember to get a baseline measure before you start the intervention.</a:t>
            </a:r>
          </a:p>
          <a:p>
            <a:r>
              <a:rPr lang="en-GB" sz="1100" dirty="0"/>
              <a:t> </a:t>
            </a:r>
          </a:p>
          <a:p>
            <a:r>
              <a:rPr lang="en-GB" sz="1100" dirty="0"/>
              <a:t>Some examples of quantitative measures are tests and examinations (don’t be afraid to use the same one as the baseline and final assessment), tally charts recording behaviours or incidents you want to measure (e.g. shouting out in class) or surveys (for example student voice responses to particular questions).  One way of analysing a quantitative measure is using effect size.</a:t>
            </a:r>
          </a:p>
          <a:p>
            <a:r>
              <a:rPr lang="en-GB" sz="1100" dirty="0"/>
              <a:t> </a:t>
            </a:r>
          </a:p>
          <a:p>
            <a:r>
              <a:rPr lang="en-GB" sz="1100" dirty="0"/>
              <a:t>More qualitative measures would involve direct observations by a colleague just describing what s/he saw in a particular lesson or interviews with students.  Care needs to be taken here to ensure there is a particular area or set of areas you want the colleague to focus on.  The same is true when devising questions to use when interviewing students.  These records can be very useful in identifying reoccurring themes or responses which will help you determine whether the chosen intervention is having an impact.   </a:t>
            </a:r>
          </a:p>
          <a:p>
            <a:r>
              <a:rPr lang="en-GB" sz="1100" dirty="0"/>
              <a:t> </a:t>
            </a:r>
          </a:p>
          <a:p>
            <a:endParaRPr lang="en-GB" sz="1100" dirty="0"/>
          </a:p>
        </p:txBody>
      </p:sp>
    </p:spTree>
    <p:extLst>
      <p:ext uri="{BB962C8B-B14F-4D97-AF65-F5344CB8AC3E}">
        <p14:creationId xmlns:p14="http://schemas.microsoft.com/office/powerpoint/2010/main" val="22070810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457200" y="186187"/>
            <a:ext cx="8229600" cy="506509"/>
          </a:xfrm>
        </p:spPr>
        <p:txBody>
          <a:bodyPr/>
          <a:lstStyle/>
          <a:p>
            <a:r>
              <a:rPr lang="en-GB" sz="2800" dirty="0" smtClean="0"/>
              <a:t>Context – (What each area means?)</a:t>
            </a:r>
          </a:p>
        </p:txBody>
      </p:sp>
      <p:sp>
        <p:nvSpPr>
          <p:cNvPr id="3075" name="Content Placeholder 2"/>
          <p:cNvSpPr>
            <a:spLocks noGrp="1"/>
          </p:cNvSpPr>
          <p:nvPr>
            <p:ph idx="1"/>
          </p:nvPr>
        </p:nvSpPr>
        <p:spPr>
          <a:xfrm>
            <a:off x="234950" y="908720"/>
            <a:ext cx="8653463" cy="5832648"/>
          </a:xfrm>
        </p:spPr>
        <p:txBody>
          <a:bodyPr/>
          <a:lstStyle/>
          <a:p>
            <a:endParaRPr lang="en-GB" sz="1000" dirty="0" smtClean="0"/>
          </a:p>
          <a:p>
            <a:endParaRPr lang="en-GB" sz="1000" dirty="0" smtClean="0"/>
          </a:p>
        </p:txBody>
      </p:sp>
      <p:sp>
        <p:nvSpPr>
          <p:cNvPr id="4" name="TextBox 3"/>
          <p:cNvSpPr txBox="1"/>
          <p:nvPr/>
        </p:nvSpPr>
        <p:spPr>
          <a:xfrm>
            <a:off x="251520" y="692696"/>
            <a:ext cx="8640960" cy="230832"/>
          </a:xfrm>
          <a:prstGeom prst="rect">
            <a:avLst/>
          </a:prstGeom>
          <a:noFill/>
        </p:spPr>
        <p:txBody>
          <a:bodyPr wrap="square" rtlCol="0">
            <a:spAutoFit/>
          </a:bodyPr>
          <a:lstStyle/>
          <a:p>
            <a:endParaRPr lang="en-GB" sz="900" dirty="0"/>
          </a:p>
        </p:txBody>
      </p:sp>
      <p:sp>
        <p:nvSpPr>
          <p:cNvPr id="2" name="TextBox 1"/>
          <p:cNvSpPr txBox="1"/>
          <p:nvPr/>
        </p:nvSpPr>
        <p:spPr>
          <a:xfrm>
            <a:off x="251520" y="923528"/>
            <a:ext cx="8496944" cy="2800767"/>
          </a:xfrm>
          <a:prstGeom prst="rect">
            <a:avLst/>
          </a:prstGeom>
          <a:noFill/>
        </p:spPr>
        <p:txBody>
          <a:bodyPr wrap="square" rtlCol="0">
            <a:spAutoFit/>
          </a:bodyPr>
          <a:lstStyle/>
          <a:p>
            <a:r>
              <a:rPr lang="en-GB" sz="1100" dirty="0"/>
              <a:t>The final thing to think about is whether you will include a control group in your analysis.  This is considered good practice in research.  The control group will have all the same measures taken but there will be no intervention with this group.  This can sometimes cause a bit of a “moral dilemma” for teachers as they feel they are denying one group a potentially positive experience that another group is having.  Another way to think about this is that until you are sure that your chosen intervention does have a positive impact it would be too risky to involve a higher number of students.  If the chosen intervention does have a positive impact then it will be shared and spread so all students may benefit from it.</a:t>
            </a:r>
          </a:p>
          <a:p>
            <a:r>
              <a:rPr lang="en-GB" sz="1100" b="1" dirty="0"/>
              <a:t> </a:t>
            </a:r>
            <a:endParaRPr lang="en-GB" sz="1100" dirty="0"/>
          </a:p>
          <a:p>
            <a:r>
              <a:rPr lang="en-GB" sz="1100" b="1" dirty="0"/>
              <a:t>Dissemination</a:t>
            </a:r>
            <a:endParaRPr lang="en-GB" sz="1100" dirty="0"/>
          </a:p>
          <a:p>
            <a:r>
              <a:rPr lang="en-GB" sz="1100" dirty="0" smtClean="0"/>
              <a:t>Increasingly </a:t>
            </a:r>
            <a:r>
              <a:rPr lang="en-GB" sz="1100" dirty="0"/>
              <a:t>the action research work completed by teachers in the classroom will form part of the wide body of evidence that will influence what happens in schools.  With the proliferation of blogging, a trend that is likely to continue, it is possible for teachers to make their work available to an international audience.  A number of schools are sharing teacher-led research through in-house magazines, </a:t>
            </a:r>
            <a:r>
              <a:rPr lang="en-GB" sz="1100" dirty="0" err="1"/>
              <a:t>TeachMeets</a:t>
            </a:r>
            <a:r>
              <a:rPr lang="en-GB" sz="1100" dirty="0"/>
              <a:t> or market places as well as staff or departmental meetings.  Don’t underestimate the interest from colleagues in the work you have done and also in the process you went through to gather your finding.  It is important for you to consider the best way to disseminate your work and include this within the #5MinResearchPlan.</a:t>
            </a:r>
          </a:p>
          <a:p>
            <a:r>
              <a:rPr lang="en-GB" sz="1100" dirty="0"/>
              <a:t> </a:t>
            </a:r>
          </a:p>
          <a:p>
            <a:endParaRPr lang="en-GB" sz="1100" dirty="0"/>
          </a:p>
        </p:txBody>
      </p:sp>
    </p:spTree>
    <p:extLst>
      <p:ext uri="{BB962C8B-B14F-4D97-AF65-F5344CB8AC3E}">
        <p14:creationId xmlns:p14="http://schemas.microsoft.com/office/powerpoint/2010/main" val="4259186753"/>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2403</TotalTime>
  <Words>228</Words>
  <Application>Microsoft Office PowerPoint</Application>
  <PresentationFormat>On-screen Show (4:3)</PresentationFormat>
  <Paragraphs>69</Paragraphs>
  <Slides>4</Slides>
  <Notes>0</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Default Design</vt:lpstr>
      <vt:lpstr>PowerPoint Presentation</vt:lpstr>
      <vt:lpstr>Context – (What each area means?)</vt:lpstr>
      <vt:lpstr>Context – (What each area means?)</vt:lpstr>
      <vt:lpstr>Context – (What each area means?)</vt:lpstr>
    </vt:vector>
  </TitlesOfParts>
  <Company>St. Mary's Catholic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@LeadingLearner</dc:creator>
  <cp:lastModifiedBy>Administrator</cp:lastModifiedBy>
  <cp:revision>77</cp:revision>
  <cp:lastPrinted>2014-01-30T07:42:13Z</cp:lastPrinted>
  <dcterms:created xsi:type="dcterms:W3CDTF">2013-08-16T09:46:36Z</dcterms:created>
  <dcterms:modified xsi:type="dcterms:W3CDTF">2014-01-30T07:43:26Z</dcterms:modified>
</cp:coreProperties>
</file>